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68"/>
  </p:handoutMasterIdLst>
  <p:sldIdLst>
    <p:sldId id="460" r:id="rId3"/>
    <p:sldId id="258" r:id="rId4"/>
    <p:sldId id="461" r:id="rId5"/>
    <p:sldId id="462" r:id="rId6"/>
    <p:sldId id="463" r:id="rId7"/>
    <p:sldId id="257" r:id="rId8"/>
    <p:sldId id="280" r:id="rId9"/>
    <p:sldId id="358" r:id="rId10"/>
    <p:sldId id="366" r:id="rId11"/>
    <p:sldId id="340" r:id="rId12"/>
    <p:sldId id="370" r:id="rId13"/>
    <p:sldId id="371" r:id="rId14"/>
    <p:sldId id="408" r:id="rId15"/>
    <p:sldId id="409" r:id="rId16"/>
    <p:sldId id="410" r:id="rId17"/>
    <p:sldId id="411" r:id="rId18"/>
    <p:sldId id="412" r:id="rId19"/>
    <p:sldId id="413" r:id="rId20"/>
    <p:sldId id="414" r:id="rId21"/>
    <p:sldId id="415" r:id="rId22"/>
    <p:sldId id="416" r:id="rId23"/>
    <p:sldId id="417" r:id="rId24"/>
    <p:sldId id="418" r:id="rId25"/>
    <p:sldId id="419" r:id="rId26"/>
    <p:sldId id="420" r:id="rId27"/>
    <p:sldId id="421" r:id="rId28"/>
    <p:sldId id="422" r:id="rId29"/>
    <p:sldId id="423" r:id="rId30"/>
    <p:sldId id="424" r:id="rId31"/>
    <p:sldId id="425" r:id="rId32"/>
    <p:sldId id="426" r:id="rId33"/>
    <p:sldId id="427" r:id="rId34"/>
    <p:sldId id="428" r:id="rId35"/>
    <p:sldId id="429" r:id="rId36"/>
    <p:sldId id="430" r:id="rId37"/>
    <p:sldId id="431" r:id="rId38"/>
    <p:sldId id="432" r:id="rId39"/>
    <p:sldId id="433" r:id="rId40"/>
    <p:sldId id="434" r:id="rId41"/>
    <p:sldId id="435" r:id="rId42"/>
    <p:sldId id="436" r:id="rId43"/>
    <p:sldId id="437" r:id="rId44"/>
    <p:sldId id="438" r:id="rId45"/>
    <p:sldId id="439" r:id="rId46"/>
    <p:sldId id="440" r:id="rId47"/>
    <p:sldId id="441" r:id="rId48"/>
    <p:sldId id="442" r:id="rId49"/>
    <p:sldId id="443" r:id="rId50"/>
    <p:sldId id="444" r:id="rId51"/>
    <p:sldId id="445" r:id="rId52"/>
    <p:sldId id="446" r:id="rId53"/>
    <p:sldId id="447" r:id="rId54"/>
    <p:sldId id="448" r:id="rId55"/>
    <p:sldId id="449" r:id="rId56"/>
    <p:sldId id="450" r:id="rId57"/>
    <p:sldId id="451" r:id="rId58"/>
    <p:sldId id="452" r:id="rId59"/>
    <p:sldId id="454" r:id="rId60"/>
    <p:sldId id="455" r:id="rId61"/>
    <p:sldId id="456" r:id="rId62"/>
    <p:sldId id="458" r:id="rId63"/>
    <p:sldId id="402" r:id="rId64"/>
    <p:sldId id="459" r:id="rId65"/>
    <p:sldId id="464" r:id="rId66"/>
    <p:sldId id="268" r:id="rId67"/>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5681" autoAdjust="0"/>
  </p:normalViewPr>
  <p:slideViewPr>
    <p:cSldViewPr showGuides="1">
      <p:cViewPr varScale="1">
        <p:scale>
          <a:sx n="91" d="100"/>
          <a:sy n="91" d="100"/>
        </p:scale>
        <p:origin x="252" y="4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5.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013575" y="332656"/>
            <a:ext cx="3962400"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项目</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统信</a:t>
            </a:r>
            <a:r>
              <a:rPr lang="en-US" altLang="zh-CN" sz="1800" b="0" dirty="0">
                <a:latin typeface="微软雅黑" panose="020B0503020204020204" pitchFamily="34" charset="-122"/>
                <a:ea typeface="微软雅黑" panose="020B0503020204020204" pitchFamily="34" charset="-122"/>
              </a:rPr>
              <a:t>UOS V20</a:t>
            </a:r>
            <a:r>
              <a:rPr lang="zh-CN" altLang="en-US" sz="1800" b="0" dirty="0">
                <a:latin typeface="微软雅黑" panose="020B0503020204020204" pitchFamily="34" charset="-122"/>
                <a:ea typeface="微软雅黑" panose="020B0503020204020204" pitchFamily="34" charset="-122"/>
              </a:rPr>
              <a:t>常用命令与</a:t>
            </a:r>
            <a:r>
              <a:rPr lang="en-US" altLang="zh-CN" sz="1800" b="0" dirty="0">
                <a:latin typeface="微软雅黑" panose="020B0503020204020204" pitchFamily="34" charset="-122"/>
                <a:ea typeface="微软雅黑" panose="020B0503020204020204" pitchFamily="34" charset="-122"/>
              </a:rPr>
              <a:t>vim</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6.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6" name="TextBox 15"/>
          <p:cNvSpPr txBox="1"/>
          <p:nvPr/>
        </p:nvSpPr>
        <p:spPr>
          <a:xfrm>
            <a:off x="1222375" y="3048434"/>
            <a:ext cx="10591800" cy="490855"/>
          </a:xfrm>
          <a:prstGeom prst="rect">
            <a:avLst/>
          </a:prstGeom>
          <a:noFill/>
        </p:spPr>
        <p:txBody>
          <a:bodyPr wrap="square" lIns="121963" tIns="60981" rIns="121963" bIns="60981" rtlCol="0">
            <a:spAutoFit/>
          </a:bodyPr>
          <a:lstStyle/>
          <a:p>
            <a:pPr algn="ctr"/>
            <a:r>
              <a:rPr lang="en-US" altLang="zh-CN" dirty="0">
                <a:solidFill>
                  <a:schemeClr val="bg1"/>
                </a:solidFill>
              </a:rPr>
              <a:t>《</a:t>
            </a:r>
            <a:r>
              <a:rPr lang="zh-CN" altLang="en-US" dirty="0">
                <a:solidFill>
                  <a:schemeClr val="bg1"/>
                </a:solidFill>
              </a:rPr>
              <a:t>服务器配置与管理项目教程（微课版）</a:t>
            </a:r>
            <a:r>
              <a:rPr lang="en-US" altLang="zh-CN" dirty="0">
                <a:solidFill>
                  <a:schemeClr val="bg1"/>
                </a:solidFill>
              </a:rPr>
              <a:t>(</a:t>
            </a:r>
            <a:r>
              <a:rPr lang="zh-CN" altLang="en-US" dirty="0">
                <a:solidFill>
                  <a:schemeClr val="bg1"/>
                </a:solidFill>
              </a:rPr>
              <a:t>统信</a:t>
            </a:r>
            <a:r>
              <a:rPr lang="en-US" altLang="zh-CN" dirty="0">
                <a:solidFill>
                  <a:schemeClr val="bg1"/>
                </a:solidFill>
              </a:rPr>
              <a:t>UOS V20</a:t>
            </a:r>
            <a:r>
              <a:rPr lang="zh-CN" altLang="en-US" dirty="0">
                <a:solidFill>
                  <a:schemeClr val="bg1"/>
                </a:solidFill>
              </a:rPr>
              <a:t>）</a:t>
            </a:r>
            <a:r>
              <a:rPr lang="en-US" altLang="zh-CN" dirty="0">
                <a:solidFill>
                  <a:schemeClr val="bg1"/>
                </a:solidFill>
              </a:rPr>
              <a:t>》</a:t>
            </a:r>
            <a:endParaRPr lang="zh-CN" altLang="en-US" dirty="0">
              <a:solidFill>
                <a:schemeClr val="bg1"/>
              </a:solidFill>
            </a:endParaRPr>
          </a:p>
        </p:txBody>
      </p:sp>
      <p:sp>
        <p:nvSpPr>
          <p:cNvPr id="18" name="TextBox 17"/>
          <p:cNvSpPr txBox="1"/>
          <p:nvPr/>
        </p:nvSpPr>
        <p:spPr>
          <a:xfrm>
            <a:off x="3051175" y="1116654"/>
            <a:ext cx="1812810" cy="861974"/>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项目</a:t>
            </a:r>
            <a:r>
              <a:rPr lang="en-US" altLang="zh-CN" sz="4800" dirty="0">
                <a:solidFill>
                  <a:schemeClr val="bg1"/>
                </a:solidFill>
              </a:rPr>
              <a:t>2</a:t>
            </a:r>
            <a:r>
              <a:rPr lang="zh-CN" altLang="en-US" sz="4800" dirty="0">
                <a:solidFill>
                  <a:schemeClr val="bg1"/>
                </a:solidFill>
              </a:rPr>
              <a:t> </a:t>
            </a:r>
            <a:endParaRPr lang="zh-CN" altLang="en-US" sz="4800" dirty="0">
              <a:solidFill>
                <a:schemeClr val="bg1"/>
              </a:solidFill>
            </a:endParaRPr>
          </a:p>
        </p:txBody>
      </p:sp>
      <p:sp>
        <p:nvSpPr>
          <p:cNvPr id="19" name="TextBox 18"/>
          <p:cNvSpPr txBox="1"/>
          <p:nvPr/>
        </p:nvSpPr>
        <p:spPr>
          <a:xfrm>
            <a:off x="4956175" y="1368889"/>
            <a:ext cx="5512012" cy="615596"/>
          </a:xfrm>
          <a:prstGeom prst="rect">
            <a:avLst/>
          </a:prstGeom>
          <a:noFill/>
        </p:spPr>
        <p:txBody>
          <a:bodyPr wrap="square" lIns="121963" tIns="60981" rIns="121963" bIns="60981" rtlCol="0">
            <a:spAutoFit/>
          </a:bodyPr>
          <a:lstStyle/>
          <a:p>
            <a:r>
              <a:rPr lang="zh-CN" altLang="en-US" sz="3200" b="1" dirty="0">
                <a:solidFill>
                  <a:schemeClr val="bg1"/>
                </a:solidFill>
              </a:rPr>
              <a:t>统信</a:t>
            </a:r>
            <a:r>
              <a:rPr lang="en-US" altLang="zh-CN" sz="3200" b="1" dirty="0">
                <a:solidFill>
                  <a:schemeClr val="bg1"/>
                </a:solidFill>
              </a:rPr>
              <a:t>UOS V20</a:t>
            </a:r>
            <a:r>
              <a:rPr lang="zh-CN" altLang="en-US" sz="3200" b="1" dirty="0">
                <a:solidFill>
                  <a:schemeClr val="bg1"/>
                </a:solidFill>
              </a:rPr>
              <a:t>常用命令与</a:t>
            </a:r>
            <a:r>
              <a:rPr lang="en-US" altLang="zh-CN" sz="3200" b="1" dirty="0">
                <a:solidFill>
                  <a:schemeClr val="bg1"/>
                </a:solidFill>
              </a:rPr>
              <a:t>vim</a:t>
            </a:r>
            <a:endParaRPr lang="zh-CN" altLang="en-US" sz="3200" b="1" dirty="0">
              <a:solidFill>
                <a:schemeClr val="bg1"/>
              </a:solidFill>
            </a:endParaRPr>
          </a:p>
        </p:txBody>
      </p:sp>
      <p:sp>
        <p:nvSpPr>
          <p:cNvPr id="20" name="TextBox 19"/>
          <p:cNvSpPr txBox="1"/>
          <p:nvPr/>
        </p:nvSpPr>
        <p:spPr>
          <a:xfrm>
            <a:off x="3508375" y="3927837"/>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a:t>
            </a:r>
            <a:r>
              <a:rPr lang="en-US" altLang="zh-CN" dirty="0">
                <a:solidFill>
                  <a:srgbClr val="28A7E1"/>
                </a:solidFill>
              </a:rPr>
              <a:t>|</a:t>
            </a:r>
            <a:r>
              <a:rPr lang="zh-CN" altLang="en-US" dirty="0">
                <a:solidFill>
                  <a:srgbClr val="28A7E1"/>
                </a:solidFill>
              </a:rPr>
              <a:t>杨昊龙</a:t>
            </a:r>
            <a:r>
              <a:rPr lang="zh-CN" altLang="en-US" dirty="0">
                <a:solidFill>
                  <a:srgbClr val="28A7E1"/>
                </a:solidFill>
              </a:rPr>
              <a:t> 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项目设计与准备</a:t>
            </a:r>
            <a:endParaRPr lang="zh-CN" altLang="en-US" b="0" dirty="0"/>
          </a:p>
        </p:txBody>
      </p:sp>
      <p:sp>
        <p:nvSpPr>
          <p:cNvPr id="2" name="文本框 1"/>
          <p:cNvSpPr txBox="1"/>
          <p:nvPr/>
        </p:nvSpPr>
        <p:spPr>
          <a:xfrm>
            <a:off x="928187" y="1570517"/>
            <a:ext cx="10276388" cy="3531993"/>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   </a:t>
            </a:r>
            <a:r>
              <a:rPr lang="zh-CN" altLang="en-US" sz="2000" dirty="0">
                <a:solidFill>
                  <a:srgbClr val="4C6062"/>
                </a:solidFill>
                <a:latin typeface="微软雅黑" panose="020B0503020204020204" pitchFamily="34" charset="-122"/>
                <a:ea typeface="微软雅黑" panose="020B0503020204020204" pitchFamily="34" charset="-122"/>
              </a:rPr>
              <a:t>本项目的所有操作都在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上进行，主要命令包括浏览目录类命令、文件目录类命令、系统信息类命令、进程管理类命令等。</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266700" algn="just">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可使用“</a:t>
            </a:r>
            <a:r>
              <a:rPr lang="en-US" altLang="zh-CN" sz="2000" dirty="0" err="1">
                <a:solidFill>
                  <a:srgbClr val="4C6062"/>
                </a:solidFill>
                <a:latin typeface="微软雅黑" panose="020B0503020204020204" pitchFamily="34" charset="-122"/>
                <a:ea typeface="微软雅黑" panose="020B0503020204020204" pitchFamily="34" charset="-122"/>
              </a:rPr>
              <a:t>hostnamectl</a:t>
            </a:r>
            <a:r>
              <a:rPr lang="en-US" altLang="zh-CN" sz="2000" dirty="0">
                <a:solidFill>
                  <a:srgbClr val="4C6062"/>
                </a:solidFill>
                <a:latin typeface="微软雅黑" panose="020B0503020204020204" pitchFamily="34" charset="-122"/>
                <a:ea typeface="微软雅黑" panose="020B0503020204020204" pitchFamily="34" charset="-122"/>
              </a:rPr>
              <a:t> set-hostname Server01”</a:t>
            </a:r>
            <a:r>
              <a:rPr lang="zh-CN" altLang="en-US" sz="2000" dirty="0">
                <a:solidFill>
                  <a:srgbClr val="4C6062"/>
                </a:solidFill>
                <a:latin typeface="微软雅黑" panose="020B0503020204020204" pitchFamily="34" charset="-122"/>
                <a:ea typeface="微软雅黑" panose="020B0503020204020204" pitchFamily="34" charset="-122"/>
              </a:rPr>
              <a:t>修改主机名称（关闭终端后重新打开即生效）。</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266700" algn="just">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本项目的所有实例都在服务器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上完成。</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266700" algn="just">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root@localhost</a:t>
            </a:r>
            <a:r>
              <a:rPr lang="en-US" altLang="zh-CN" sz="2000" dirty="0">
                <a:solidFill>
                  <a:srgbClr val="4C6062"/>
                </a:solidFill>
                <a:latin typeface="微软雅黑" panose="020B0503020204020204" pitchFamily="34" charset="-122"/>
                <a:ea typeface="微软雅黑" panose="020B0503020204020204" pitchFamily="34" charset="-122"/>
              </a:rPr>
              <a:t> ~]# </a:t>
            </a:r>
            <a:r>
              <a:rPr lang="en-US" altLang="zh-CN" sz="2000" dirty="0" err="1">
                <a:solidFill>
                  <a:srgbClr val="4C6062"/>
                </a:solidFill>
                <a:latin typeface="微软雅黑" panose="020B0503020204020204" pitchFamily="34" charset="-122"/>
                <a:ea typeface="微软雅黑" panose="020B0503020204020204" pitchFamily="34" charset="-122"/>
              </a:rPr>
              <a:t>hostnamectl</a:t>
            </a:r>
            <a:r>
              <a:rPr lang="en-US" altLang="zh-CN" sz="2000" dirty="0">
                <a:solidFill>
                  <a:srgbClr val="4C6062"/>
                </a:solidFill>
                <a:latin typeface="微软雅黑" panose="020B0503020204020204" pitchFamily="34" charset="-122"/>
                <a:ea typeface="微软雅黑" panose="020B0503020204020204" pitchFamily="34" charset="-122"/>
              </a:rPr>
              <a:t>  set-hostname  Server01</a:t>
            </a:r>
            <a:endParaRPr lang="zh-CN" altLang="en-US" sz="2000" dirty="0">
              <a:solidFill>
                <a:srgbClr val="4C6062"/>
              </a:solidFill>
              <a:latin typeface="微软雅黑" panose="020B0503020204020204" pitchFamily="34" charset="-122"/>
              <a:ea typeface="微软雅黑" panose="020B0503020204020204" pitchFamily="34" charset="-122"/>
            </a:endParaRPr>
          </a:p>
          <a:p>
            <a:pPr lvl="0" algn="just">
              <a:lnSpc>
                <a:spcPts val="1550"/>
              </a:lnSpc>
            </a:pPr>
            <a:endParaRPr lang="zh-CN" altLang="zh-CN" sz="1800" kern="100" dirty="0">
              <a:effectLst/>
              <a:latin typeface="Times New Roman" panose="02020603050405020304" pitchFamily="18" charset="0"/>
              <a:ea typeface="方正书宋简体"/>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p:cNvPicPr>
            <a:picLocks noChangeAspect="1"/>
          </p:cNvPicPr>
          <p:nvPr/>
        </p:nvPicPr>
        <p:blipFill>
          <a:blip r:embed="rId1"/>
          <a:stretch>
            <a:fillRect/>
          </a:stretch>
        </p:blipFill>
        <p:spPr>
          <a:xfrm>
            <a:off x="909327" y="4267995"/>
            <a:ext cx="10360835" cy="834516"/>
          </a:xfrm>
          <a:prstGeom prst="rect">
            <a:avLst/>
          </a:prstGeom>
        </p:spPr>
      </p:pic>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3294172"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项目实录：使用</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Linux</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基本命令</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984793" y="1471587"/>
            <a:ext cx="9888772" cy="5139869"/>
          </a:xfrm>
          <a:prstGeom prst="rect">
            <a:avLst/>
          </a:prstGeom>
          <a:noFill/>
        </p:spPr>
        <p:txBody>
          <a:bodyPr wrap="square" rtlCol="0" anchor="t">
            <a:spAutoFit/>
          </a:bodyPr>
          <a:lstStyle/>
          <a:p>
            <a:pPr marL="342900" indent="-342900">
              <a:lnSpc>
                <a:spcPct val="150000"/>
              </a:lnSpc>
              <a:spcBef>
                <a:spcPts val="360"/>
              </a:spcBef>
              <a:spcAft>
                <a:spcPts val="240"/>
              </a:spcAft>
              <a:buAutoNum type="arabicPeriod"/>
            </a:pPr>
            <a:r>
              <a:rPr lang="zh-CN" altLang="en-US" sz="2000" dirty="0">
                <a:solidFill>
                  <a:srgbClr val="4C6062"/>
                </a:solidFill>
                <a:latin typeface="微软雅黑" panose="020B0503020204020204" pitchFamily="34" charset="-122"/>
                <a:ea typeface="微软雅黑" panose="020B0503020204020204" pitchFamily="34" charset="-122"/>
              </a:rPr>
              <a:t>熟练使用浏览目录类命令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pwd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pwd</a:t>
            </a:r>
            <a:r>
              <a:rPr lang="zh-CN" altLang="en-US" sz="2000" dirty="0">
                <a:solidFill>
                  <a:srgbClr val="4C6062"/>
                </a:solidFill>
                <a:latin typeface="微软雅黑" panose="020B0503020204020204" pitchFamily="34" charset="-122"/>
                <a:ea typeface="微软雅黑" panose="020B0503020204020204" pitchFamily="34" charset="-122"/>
              </a:rPr>
              <a:t>命令用于显示用户当前所处的目录。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pwd</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cd</a:t>
            </a:r>
            <a:r>
              <a:rPr lang="zh-CN" altLang="en-US" sz="2000" dirty="0">
                <a:solidFill>
                  <a:srgbClr val="4C6062"/>
                </a:solidFill>
                <a:latin typeface="微软雅黑" panose="020B0503020204020204" pitchFamily="34" charset="-122"/>
                <a:ea typeface="微软雅黑" panose="020B0503020204020204" pitchFamily="34" charset="-122"/>
              </a:rPr>
              <a:t>命令用来在不同的目录中进行切换。</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cd ..     	//</a:t>
            </a:r>
            <a:r>
              <a:rPr lang="zh-CN" altLang="en-US" sz="1400" dirty="0">
                <a:solidFill>
                  <a:srgbClr val="4C6062"/>
                </a:solidFill>
                <a:latin typeface="微软雅黑" panose="020B0503020204020204" pitchFamily="34" charset="-122"/>
                <a:ea typeface="微软雅黑" panose="020B0503020204020204" pitchFamily="34" charset="-122"/>
              </a:rPr>
              <a:t>改变目录位置至当前目录的父目录</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cd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改变目录位置至当前目录下的</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zh-CN" altLang="en-US" sz="1400" dirty="0">
                <a:solidFill>
                  <a:srgbClr val="4C6062"/>
                </a:solidFill>
                <a:latin typeface="微软雅黑" panose="020B0503020204020204" pitchFamily="34" charset="-122"/>
                <a:ea typeface="微软雅黑" panose="020B0503020204020204" pitchFamily="34" charset="-122"/>
              </a:rPr>
              <a:t>子目录下</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 cd ./yum  	//</a:t>
            </a:r>
            <a:r>
              <a:rPr lang="zh-CN" altLang="en-US" sz="1400" dirty="0">
                <a:solidFill>
                  <a:srgbClr val="4C6062"/>
                </a:solidFill>
                <a:latin typeface="微软雅黑" panose="020B0503020204020204" pitchFamily="34" charset="-122"/>
                <a:ea typeface="微软雅黑" panose="020B0503020204020204" pitchFamily="34" charset="-122"/>
              </a:rPr>
              <a:t>改变目录位置至当前目录（</a:t>
            </a:r>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）下的</a:t>
            </a:r>
            <a:r>
              <a:rPr lang="en-US" altLang="zh-CN" sz="1400" dirty="0">
                <a:solidFill>
                  <a:srgbClr val="4C6062"/>
                </a:solidFill>
                <a:latin typeface="微软雅黑" panose="020B0503020204020204" pitchFamily="34" charset="-122"/>
                <a:ea typeface="微软雅黑" panose="020B0503020204020204" pitchFamily="34" charset="-122"/>
              </a:rPr>
              <a:t>yum</a:t>
            </a:r>
            <a:r>
              <a:rPr lang="zh-CN" altLang="en-US" sz="1400" dirty="0">
                <a:solidFill>
                  <a:srgbClr val="4C6062"/>
                </a:solidFill>
                <a:latin typeface="微软雅黑" panose="020B0503020204020204" pitchFamily="34" charset="-122"/>
                <a:ea typeface="微软雅黑" panose="020B0503020204020204" pitchFamily="34" charset="-122"/>
              </a:rPr>
              <a:t>子目录下</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yum]# cd ~ 	//</a:t>
            </a:r>
            <a:r>
              <a:rPr lang="zh-CN" altLang="en-US" sz="1400" dirty="0">
                <a:solidFill>
                  <a:srgbClr val="4C6062"/>
                </a:solidFill>
                <a:latin typeface="微软雅黑" panose="020B0503020204020204" pitchFamily="34" charset="-122"/>
                <a:ea typeface="微软雅黑" panose="020B0503020204020204" pitchFamily="34" charset="-122"/>
              </a:rPr>
              <a:t>改变目录位置至用户登录时的工作目录（用户的家目录）</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cd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改变目录位置至当前目录的父目录下的</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子目录下</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 cd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/xml	//</a:t>
            </a:r>
            <a:r>
              <a:rPr lang="zh-CN" altLang="en-US" sz="1400" dirty="0">
                <a:solidFill>
                  <a:srgbClr val="4C6062"/>
                </a:solidFill>
                <a:latin typeface="微软雅黑" panose="020B0503020204020204" pitchFamily="34" charset="-122"/>
                <a:ea typeface="微软雅黑" panose="020B0503020204020204" pitchFamily="34" charset="-122"/>
              </a:rPr>
              <a:t>利用绝对路径表示改变目录到 </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/xml</a:t>
            </a:r>
            <a:r>
              <a:rPr lang="zh-CN" altLang="en-US" sz="1400" dirty="0">
                <a:solidFill>
                  <a:srgbClr val="4C6062"/>
                </a:solidFill>
                <a:latin typeface="微软雅黑" panose="020B0503020204020204" pitchFamily="34" charset="-122"/>
                <a:ea typeface="微软雅黑" panose="020B0503020204020204" pitchFamily="34" charset="-122"/>
              </a:rPr>
              <a:t>目录下</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xml]# cd      	//</a:t>
            </a:r>
            <a:r>
              <a:rPr lang="zh-CN" altLang="en-US" sz="1400" dirty="0">
                <a:solidFill>
                  <a:srgbClr val="4C6062"/>
                </a:solidFill>
                <a:latin typeface="微软雅黑" panose="020B0503020204020204" pitchFamily="34" charset="-122"/>
                <a:ea typeface="微软雅黑" panose="020B0503020204020204" pitchFamily="34" charset="-122"/>
              </a:rPr>
              <a:t>改变目录位置至用户登录时的工作目录</a:t>
            </a:r>
            <a:endParaRPr lang="zh-CN" altLang="en-US"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1125305" y="4572794"/>
            <a:ext cx="9888772" cy="19812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25305" y="3048794"/>
            <a:ext cx="9888772" cy="66607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anim calcmode="lin" valueType="num">
                                      <p:cBhvr additive="base">
                                        <p:cTn id="3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 calcmode="lin" valueType="num">
                                      <p:cBhvr additive="base">
                                        <p:cTn id="3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9" end="9"/>
                                            </p:txEl>
                                          </p:spTgt>
                                        </p:tgtEl>
                                        <p:attrNameLst>
                                          <p:attrName>style.visibility</p:attrName>
                                        </p:attrNameLst>
                                      </p:cBhvr>
                                      <p:to>
                                        <p:strVal val="visible"/>
                                      </p:to>
                                    </p:set>
                                    <p:anim calcmode="lin" valueType="num">
                                      <p:cBhvr additive="base">
                                        <p:cTn id="4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9" end="9"/>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xEl>
                                              <p:pRg st="10" end="10"/>
                                            </p:txEl>
                                          </p:spTgt>
                                        </p:tgtEl>
                                        <p:attrNameLst>
                                          <p:attrName>style.visibility</p:attrName>
                                        </p:attrNameLst>
                                      </p:cBhvr>
                                      <p:to>
                                        <p:strVal val="visible"/>
                                      </p:to>
                                    </p:set>
                                    <p:anim calcmode="lin" valueType="num">
                                      <p:cBhvr additive="base">
                                        <p:cTn id="45"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
                                            <p:txEl>
                                              <p:pRg st="11" end="11"/>
                                            </p:txEl>
                                          </p:spTgt>
                                        </p:tgtEl>
                                        <p:attrNameLst>
                                          <p:attrName>style.visibility</p:attrName>
                                        </p:attrNameLst>
                                      </p:cBhvr>
                                      <p:to>
                                        <p:strVal val="visible"/>
                                      </p:to>
                                    </p:set>
                                    <p:anim calcmode="lin" valueType="num">
                                      <p:cBhvr additive="base">
                                        <p:cTn id="49"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11" end="11"/>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
                                            <p:txEl>
                                              <p:pRg st="12" end="12"/>
                                            </p:txEl>
                                          </p:spTgt>
                                        </p:tgtEl>
                                        <p:attrNameLst>
                                          <p:attrName>style.visibility</p:attrName>
                                        </p:attrNameLst>
                                      </p:cBhvr>
                                      <p:to>
                                        <p:strVal val="visible"/>
                                      </p:to>
                                    </p:set>
                                    <p:anim calcmode="lin" valueType="num">
                                      <p:cBhvr additive="base">
                                        <p:cTn id="53"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984793" y="1829594"/>
            <a:ext cx="10372182" cy="4546886"/>
          </a:xfrm>
          <a:prstGeom prst="rect">
            <a:avLst/>
          </a:prstGeom>
          <a:noFill/>
        </p:spPr>
        <p:txBody>
          <a:bodyPr wrap="square" rtlCol="0" anchor="t">
            <a:spAutoFit/>
          </a:bodyPr>
          <a:lstStyle/>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ls</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ls</a:t>
            </a:r>
            <a:r>
              <a:rPr lang="zh-CN" altLang="en-US" sz="2000" dirty="0">
                <a:solidFill>
                  <a:srgbClr val="4C6062"/>
                </a:solidFill>
                <a:latin typeface="微软雅黑" panose="020B0503020204020204" pitchFamily="34" charset="-122"/>
                <a:ea typeface="微软雅黑" panose="020B0503020204020204" pitchFamily="34" charset="-122"/>
              </a:rPr>
              <a:t>命令用来列出文件或目录信息。该命令的语法为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ls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目录或文件</a:t>
            </a:r>
            <a:r>
              <a:rPr lang="en-US" altLang="zh-CN" sz="1600" dirty="0">
                <a:solidFill>
                  <a:srgbClr val="4C6062"/>
                </a:solidFill>
                <a:latin typeface="微软雅黑" panose="020B0503020204020204" pitchFamily="34" charset="-122"/>
                <a:ea typeface="微软雅黑" panose="020B0503020204020204" pitchFamily="34" charset="-122"/>
              </a:rPr>
              <a:t>] </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~]#ls 	//</a:t>
            </a:r>
            <a:r>
              <a:rPr lang="zh-CN" altLang="en-US" sz="1600" dirty="0">
                <a:solidFill>
                  <a:srgbClr val="4C6062"/>
                </a:solidFill>
                <a:latin typeface="微软雅黑" panose="020B0503020204020204" pitchFamily="34" charset="-122"/>
                <a:ea typeface="微软雅黑" panose="020B0503020204020204" pitchFamily="34" charset="-122"/>
              </a:rPr>
              <a:t>列出当前目录下的文件及目录</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~]#ls -a  	//</a:t>
            </a:r>
            <a:r>
              <a:rPr lang="zh-CN" altLang="en-US" sz="1600" dirty="0">
                <a:solidFill>
                  <a:srgbClr val="4C6062"/>
                </a:solidFill>
                <a:latin typeface="微软雅黑" panose="020B0503020204020204" pitchFamily="34" charset="-122"/>
                <a:ea typeface="微软雅黑" panose="020B0503020204020204" pitchFamily="34" charset="-122"/>
              </a:rPr>
              <a:t>列出包括以“</a:t>
            </a:r>
            <a:r>
              <a:rPr lang="en-US" altLang="zh-CN" sz="1600" dirty="0">
                <a:solidFill>
                  <a:srgbClr val="4C6062"/>
                </a:solidFill>
                <a:latin typeface="微软雅黑" panose="020B0503020204020204" pitchFamily="34" charset="-122"/>
                <a:ea typeface="微软雅黑" panose="020B0503020204020204" pitchFamily="34" charset="-122"/>
              </a:rPr>
              <a:t>.”</a:t>
            </a:r>
            <a:r>
              <a:rPr lang="zh-CN" altLang="en-US" sz="1600" dirty="0">
                <a:solidFill>
                  <a:srgbClr val="4C6062"/>
                </a:solidFill>
                <a:latin typeface="微软雅黑" panose="020B0503020204020204" pitchFamily="34" charset="-122"/>
                <a:ea typeface="微软雅黑" panose="020B0503020204020204" pitchFamily="34" charset="-122"/>
              </a:rPr>
              <a:t>开始的隐藏文件在内的所有文件</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~]#ls -t  	//</a:t>
            </a:r>
            <a:r>
              <a:rPr lang="zh-CN" altLang="en-US" sz="1600" dirty="0">
                <a:solidFill>
                  <a:srgbClr val="4C6062"/>
                </a:solidFill>
                <a:latin typeface="微软雅黑" panose="020B0503020204020204" pitchFamily="34" charset="-122"/>
                <a:ea typeface="微软雅黑" panose="020B0503020204020204" pitchFamily="34" charset="-122"/>
              </a:rPr>
              <a:t>依照文件最后修改时间的顺序列出文件</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~]#ls -F  	//</a:t>
            </a:r>
            <a:r>
              <a:rPr lang="zh-CN" altLang="en-US" sz="1600" dirty="0">
                <a:solidFill>
                  <a:srgbClr val="4C6062"/>
                </a:solidFill>
                <a:latin typeface="微软雅黑" panose="020B0503020204020204" pitchFamily="34" charset="-122"/>
                <a:ea typeface="微软雅黑" panose="020B0503020204020204" pitchFamily="34" charset="-122"/>
              </a:rPr>
              <a:t>列出当前目录下的文件名及其类型</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a:t>
            </a:r>
            <a:r>
              <a:rPr lang="zh-CN" altLang="en-US" sz="1600" dirty="0">
                <a:solidFill>
                  <a:srgbClr val="4C6062"/>
                </a:solidFill>
                <a:latin typeface="微软雅黑" panose="020B0503020204020204" pitchFamily="34" charset="-122"/>
                <a:ea typeface="微软雅黑" panose="020B0503020204020204" pitchFamily="34" charset="-122"/>
              </a:rPr>
              <a:t>以</a:t>
            </a:r>
            <a:r>
              <a:rPr lang="en-US" altLang="zh-CN" sz="1600" dirty="0">
                <a:solidFill>
                  <a:srgbClr val="4C6062"/>
                </a:solidFill>
                <a:latin typeface="微软雅黑" panose="020B0503020204020204" pitchFamily="34" charset="-122"/>
                <a:ea typeface="微软雅黑" panose="020B0503020204020204" pitchFamily="34" charset="-122"/>
              </a:rPr>
              <a:t>/ </a:t>
            </a:r>
            <a:r>
              <a:rPr lang="zh-CN" altLang="en-US" sz="1600" dirty="0">
                <a:solidFill>
                  <a:srgbClr val="4C6062"/>
                </a:solidFill>
                <a:latin typeface="微软雅黑" panose="020B0503020204020204" pitchFamily="34" charset="-122"/>
                <a:ea typeface="微软雅黑" panose="020B0503020204020204" pitchFamily="34" charset="-122"/>
              </a:rPr>
              <a:t>结尾表示为目录名，以* 结尾表示为可执行文件，以</a:t>
            </a:r>
            <a:r>
              <a:rPr lang="en-US" altLang="zh-CN" sz="1600" dirty="0">
                <a:solidFill>
                  <a:srgbClr val="4C6062"/>
                </a:solidFill>
                <a:latin typeface="微软雅黑" panose="020B0503020204020204" pitchFamily="34" charset="-122"/>
                <a:ea typeface="微软雅黑" panose="020B0503020204020204" pitchFamily="34" charset="-122"/>
              </a:rPr>
              <a:t>@ </a:t>
            </a:r>
            <a:r>
              <a:rPr lang="zh-CN" altLang="en-US" sz="1600" dirty="0">
                <a:solidFill>
                  <a:srgbClr val="4C6062"/>
                </a:solidFill>
                <a:latin typeface="微软雅黑" panose="020B0503020204020204" pitchFamily="34" charset="-122"/>
                <a:ea typeface="微软雅黑" panose="020B0503020204020204" pitchFamily="34" charset="-122"/>
              </a:rPr>
              <a:t>结尾表示为符号连接</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~]#ls -l	//</a:t>
            </a:r>
            <a:r>
              <a:rPr lang="zh-CN" altLang="en-US" sz="1600" dirty="0">
                <a:solidFill>
                  <a:srgbClr val="4C6062"/>
                </a:solidFill>
                <a:latin typeface="微软雅黑" panose="020B0503020204020204" pitchFamily="34" charset="-122"/>
                <a:ea typeface="微软雅黑" panose="020B0503020204020204" pitchFamily="34" charset="-122"/>
              </a:rPr>
              <a:t>列出当前目录下所有文件的权限、所有者、文件大小、修改时间及名称</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~]#ls -lg	//</a:t>
            </a:r>
            <a:r>
              <a:rPr lang="zh-CN" altLang="en-US" sz="1600" dirty="0">
                <a:solidFill>
                  <a:srgbClr val="4C6062"/>
                </a:solidFill>
                <a:latin typeface="微软雅黑" panose="020B0503020204020204" pitchFamily="34" charset="-122"/>
                <a:ea typeface="微软雅黑" panose="020B0503020204020204" pitchFamily="34" charset="-122"/>
              </a:rPr>
              <a:t>同上，并显示出文件的所有者工作组名</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~]#ls -R 	//</a:t>
            </a:r>
            <a:r>
              <a:rPr lang="zh-CN" altLang="en-US" sz="1600" dirty="0">
                <a:solidFill>
                  <a:srgbClr val="4C6062"/>
                </a:solidFill>
                <a:latin typeface="微软雅黑" panose="020B0503020204020204" pitchFamily="34" charset="-122"/>
                <a:ea typeface="微软雅黑" panose="020B0503020204020204" pitchFamily="34" charset="-122"/>
              </a:rPr>
              <a:t>显示出目录下以及其所有子目录的文件名</a:t>
            </a:r>
            <a:endParaRPr lang="zh-CN" altLang="en-US" sz="16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1125305" y="3277394"/>
            <a:ext cx="10088252" cy="259805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556375" y="3444582"/>
            <a:ext cx="5715000" cy="3908762"/>
          </a:xfrm>
          <a:prstGeom prst="rect">
            <a:avLst/>
          </a:prstGeom>
          <a:noFill/>
        </p:spPr>
        <p:txBody>
          <a:bodyPr wrap="square" rtlCol="0">
            <a:spAutoFit/>
          </a:bodyPr>
          <a:lstStyle/>
          <a:p>
            <a:r>
              <a:rPr lang="zh-CN" altLang="en-US" sz="2000" dirty="0">
                <a:solidFill>
                  <a:srgbClr val="4C6062"/>
                </a:solidFill>
                <a:latin typeface="微软雅黑" panose="020B0503020204020204" pitchFamily="34" charset="-122"/>
                <a:ea typeface="微软雅黑" panose="020B0503020204020204" pitchFamily="34" charset="-122"/>
              </a:rPr>
              <a:t>例如，要把</a:t>
            </a:r>
            <a:r>
              <a:rPr lang="en-US" altLang="zh-CN" sz="2000" dirty="0">
                <a:solidFill>
                  <a:srgbClr val="4C6062"/>
                </a:solidFill>
                <a:latin typeface="微软雅黑" panose="020B0503020204020204" pitchFamily="34" charset="-122"/>
                <a:ea typeface="微软雅黑" panose="020B0503020204020204" pitchFamily="34" charset="-122"/>
              </a:rPr>
              <a:t>file1</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file2</a:t>
            </a:r>
            <a:r>
              <a:rPr lang="zh-CN" altLang="en-US" sz="2000" dirty="0">
                <a:solidFill>
                  <a:srgbClr val="4C6062"/>
                </a:solidFill>
                <a:latin typeface="微软雅黑" panose="020B0503020204020204" pitchFamily="34" charset="-122"/>
                <a:ea typeface="微软雅黑" panose="020B0503020204020204" pitchFamily="34" charset="-122"/>
              </a:rPr>
              <a:t>文件的内容合并为</a:t>
            </a:r>
            <a:r>
              <a:rPr lang="en-US" altLang="zh-CN" sz="2000" dirty="0">
                <a:solidFill>
                  <a:srgbClr val="4C6062"/>
                </a:solidFill>
                <a:latin typeface="微软雅黑" panose="020B0503020204020204" pitchFamily="34" charset="-122"/>
                <a:ea typeface="微软雅黑" panose="020B0503020204020204" pitchFamily="34" charset="-122"/>
              </a:rPr>
              <a:t>file3</a:t>
            </a:r>
            <a:r>
              <a:rPr lang="zh-CN" altLang="en-US" sz="2000" dirty="0">
                <a:solidFill>
                  <a:srgbClr val="4C6062"/>
                </a:solidFill>
                <a:latin typeface="微软雅黑" panose="020B0503020204020204" pitchFamily="34" charset="-122"/>
                <a:ea typeface="微软雅黑" panose="020B0503020204020204" pitchFamily="34" charset="-122"/>
              </a:rPr>
              <a:t>，且</a:t>
            </a:r>
            <a:r>
              <a:rPr lang="en-US" altLang="zh-CN" sz="2000" dirty="0">
                <a:solidFill>
                  <a:srgbClr val="4C6062"/>
                </a:solidFill>
                <a:latin typeface="微软雅黑" panose="020B0503020204020204" pitchFamily="34" charset="-122"/>
                <a:ea typeface="微软雅黑" panose="020B0503020204020204" pitchFamily="34" charset="-122"/>
              </a:rPr>
              <a:t>file2</a:t>
            </a:r>
            <a:r>
              <a:rPr lang="zh-CN" altLang="en-US" sz="2000" dirty="0">
                <a:solidFill>
                  <a:srgbClr val="4C6062"/>
                </a:solidFill>
                <a:latin typeface="微软雅黑" panose="020B0503020204020204" pitchFamily="34" charset="-122"/>
                <a:ea typeface="微软雅黑" panose="020B0503020204020204" pitchFamily="34" charset="-122"/>
              </a:rPr>
              <a:t>文件的内容在</a:t>
            </a:r>
            <a:r>
              <a:rPr lang="en-US" altLang="zh-CN" sz="2000" dirty="0">
                <a:solidFill>
                  <a:srgbClr val="4C6062"/>
                </a:solidFill>
                <a:latin typeface="微软雅黑" panose="020B0503020204020204" pitchFamily="34" charset="-122"/>
                <a:ea typeface="微软雅黑" panose="020B0503020204020204" pitchFamily="34" charset="-122"/>
              </a:rPr>
              <a:t>file1</a:t>
            </a:r>
            <a:r>
              <a:rPr lang="zh-CN" altLang="en-US" sz="2000" dirty="0">
                <a:solidFill>
                  <a:srgbClr val="4C6062"/>
                </a:solidFill>
                <a:latin typeface="微软雅黑" panose="020B0503020204020204" pitchFamily="34" charset="-122"/>
                <a:ea typeface="微软雅黑" panose="020B0503020204020204" pitchFamily="34" charset="-122"/>
              </a:rPr>
              <a:t>文件的内容前面，则命令为</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[root@Server01 ~]# echo "This is file1!"&gt;file1</a:t>
            </a:r>
            <a:endParaRPr lang="en-US" altLang="zh-CN"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先建立</a:t>
            </a:r>
            <a:r>
              <a:rPr lang="en-US" altLang="zh-CN" sz="1400" dirty="0">
                <a:solidFill>
                  <a:srgbClr val="4C6062"/>
                </a:solidFill>
                <a:latin typeface="微软雅黑" panose="020B0503020204020204" pitchFamily="34" charset="-122"/>
                <a:ea typeface="微软雅黑" panose="020B0503020204020204" pitchFamily="34" charset="-122"/>
              </a:rPr>
              <a:t>file1</a:t>
            </a:r>
            <a:r>
              <a:rPr lang="zh-CN" altLang="en-US" sz="1400" dirty="0">
                <a:solidFill>
                  <a:srgbClr val="4C6062"/>
                </a:solidFill>
                <a:latin typeface="微软雅黑" panose="020B0503020204020204" pitchFamily="34" charset="-122"/>
                <a:ea typeface="微软雅黑" panose="020B0503020204020204" pitchFamily="34" charset="-122"/>
              </a:rPr>
              <a:t>示例文件</a:t>
            </a:r>
            <a:endParaRPr lang="zh-CN" altLang="en-US"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[root@Server01 ~]# echo "This is file2!"&gt;file2</a:t>
            </a:r>
            <a:endParaRPr lang="en-US" altLang="zh-CN"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先建立</a:t>
            </a:r>
            <a:r>
              <a:rPr lang="en-US" altLang="zh-CN" sz="1400" dirty="0">
                <a:solidFill>
                  <a:srgbClr val="4C6062"/>
                </a:solidFill>
                <a:latin typeface="微软雅黑" panose="020B0503020204020204" pitchFamily="34" charset="-122"/>
                <a:ea typeface="微软雅黑" panose="020B0503020204020204" pitchFamily="34" charset="-122"/>
              </a:rPr>
              <a:t>file1</a:t>
            </a:r>
            <a:r>
              <a:rPr lang="zh-CN" altLang="en-US" sz="1400" dirty="0">
                <a:solidFill>
                  <a:srgbClr val="4C6062"/>
                </a:solidFill>
                <a:latin typeface="微软雅黑" panose="020B0503020204020204" pitchFamily="34" charset="-122"/>
                <a:ea typeface="微软雅黑" panose="020B0503020204020204" pitchFamily="34" charset="-122"/>
              </a:rPr>
              <a:t>示例文件</a:t>
            </a:r>
            <a:endParaRPr lang="zh-CN" altLang="en-US"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[root@Server01 ~]# cat file2 file1&gt;file3 </a:t>
            </a:r>
            <a:endParaRPr lang="en-US" altLang="zh-CN"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[root@Server01 ~]# cat file3</a:t>
            </a:r>
            <a:endParaRPr lang="en-US" altLang="zh-CN"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This is file2!</a:t>
            </a:r>
            <a:endParaRPr lang="en-US" altLang="zh-CN"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This is file1!</a:t>
            </a:r>
            <a:endParaRPr lang="en-US" altLang="zh-CN"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如果</a:t>
            </a:r>
            <a:r>
              <a:rPr lang="en-US" altLang="zh-CN" sz="1400" dirty="0">
                <a:solidFill>
                  <a:srgbClr val="4C6062"/>
                </a:solidFill>
                <a:latin typeface="微软雅黑" panose="020B0503020204020204" pitchFamily="34" charset="-122"/>
                <a:ea typeface="微软雅黑" panose="020B0503020204020204" pitchFamily="34" charset="-122"/>
              </a:rPr>
              <a:t>file3</a:t>
            </a:r>
            <a:r>
              <a:rPr lang="zh-CN" altLang="en-US" sz="1400" dirty="0">
                <a:solidFill>
                  <a:srgbClr val="4C6062"/>
                </a:solidFill>
                <a:latin typeface="微软雅黑" panose="020B0503020204020204" pitchFamily="34" charset="-122"/>
                <a:ea typeface="微软雅黑" panose="020B0503020204020204" pitchFamily="34" charset="-122"/>
              </a:rPr>
              <a:t>文件存在，则此命令的执行结果会覆盖</a:t>
            </a:r>
            <a:r>
              <a:rPr lang="en-US" altLang="zh-CN" sz="1400" dirty="0">
                <a:solidFill>
                  <a:srgbClr val="4C6062"/>
                </a:solidFill>
                <a:latin typeface="微软雅黑" panose="020B0503020204020204" pitchFamily="34" charset="-122"/>
                <a:ea typeface="微软雅黑" panose="020B0503020204020204" pitchFamily="34" charset="-122"/>
              </a:rPr>
              <a:t>file3</a:t>
            </a:r>
            <a:r>
              <a:rPr lang="zh-CN" altLang="en-US" sz="1400" dirty="0">
                <a:solidFill>
                  <a:srgbClr val="4C6062"/>
                </a:solidFill>
                <a:latin typeface="微软雅黑" panose="020B0503020204020204" pitchFamily="34" charset="-122"/>
                <a:ea typeface="微软雅黑" panose="020B0503020204020204" pitchFamily="34" charset="-122"/>
              </a:rPr>
              <a:t>文件中原有内容</a:t>
            </a:r>
            <a:endParaRPr lang="zh-CN" altLang="en-US"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[root@Server01 ~]# cat file2 file1&gt;&gt;file3 </a:t>
            </a:r>
            <a:endParaRPr lang="en-US" altLang="zh-CN" sz="1400" dirty="0">
              <a:solidFill>
                <a:srgbClr val="4C6062"/>
              </a:solidFill>
              <a:latin typeface="微软雅黑" panose="020B0503020204020204" pitchFamily="34" charset="-122"/>
              <a:ea typeface="微软雅黑" panose="020B0503020204020204" pitchFamily="34" charset="-122"/>
            </a:endParaRPr>
          </a:p>
          <a:p>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如果</a:t>
            </a:r>
            <a:r>
              <a:rPr lang="en-US" altLang="zh-CN" sz="1400" dirty="0">
                <a:solidFill>
                  <a:srgbClr val="4C6062"/>
                </a:solidFill>
                <a:latin typeface="微软雅黑" panose="020B0503020204020204" pitchFamily="34" charset="-122"/>
                <a:ea typeface="微软雅黑" panose="020B0503020204020204" pitchFamily="34" charset="-122"/>
              </a:rPr>
              <a:t>file3</a:t>
            </a:r>
            <a:r>
              <a:rPr lang="zh-CN" altLang="en-US" sz="1400" dirty="0">
                <a:solidFill>
                  <a:srgbClr val="4C6062"/>
                </a:solidFill>
                <a:latin typeface="微软雅黑" panose="020B0503020204020204" pitchFamily="34" charset="-122"/>
                <a:ea typeface="微软雅黑" panose="020B0503020204020204" pitchFamily="34" charset="-122"/>
              </a:rPr>
              <a:t>文件存在，此命令的执行结果将把</a:t>
            </a:r>
            <a:r>
              <a:rPr lang="en-US" altLang="zh-CN" sz="1400" dirty="0">
                <a:solidFill>
                  <a:srgbClr val="4C6062"/>
                </a:solidFill>
                <a:latin typeface="微软雅黑" panose="020B0503020204020204" pitchFamily="34" charset="-122"/>
                <a:ea typeface="微软雅黑" panose="020B0503020204020204" pitchFamily="34" charset="-122"/>
              </a:rPr>
              <a:t>file2</a:t>
            </a:r>
            <a:r>
              <a:rPr lang="zh-CN" altLang="en-US" sz="1400" dirty="0">
                <a:solidFill>
                  <a:srgbClr val="4C6062"/>
                </a:solidFill>
                <a:latin typeface="微软雅黑" panose="020B0503020204020204" pitchFamily="34" charset="-122"/>
                <a:ea typeface="微软雅黑" panose="020B0503020204020204" pitchFamily="34" charset="-122"/>
              </a:rPr>
              <a:t>和</a:t>
            </a:r>
            <a:r>
              <a:rPr lang="en-US" altLang="zh-CN" sz="1400" dirty="0">
                <a:solidFill>
                  <a:srgbClr val="4C6062"/>
                </a:solidFill>
                <a:latin typeface="微软雅黑" panose="020B0503020204020204" pitchFamily="34" charset="-122"/>
                <a:ea typeface="微软雅黑" panose="020B0503020204020204" pitchFamily="34" charset="-122"/>
              </a:rPr>
              <a:t>file1</a:t>
            </a:r>
            <a:r>
              <a:rPr lang="zh-CN" altLang="en-US" sz="1400" dirty="0">
                <a:solidFill>
                  <a:srgbClr val="4C6062"/>
                </a:solidFill>
                <a:latin typeface="微软雅黑" panose="020B0503020204020204" pitchFamily="34" charset="-122"/>
                <a:ea typeface="微软雅黑" panose="020B0503020204020204" pitchFamily="34" charset="-122"/>
              </a:rPr>
              <a:t>文件的内容附加到</a:t>
            </a:r>
            <a:r>
              <a:rPr lang="en-US" altLang="zh-CN" sz="1400" dirty="0">
                <a:solidFill>
                  <a:srgbClr val="4C6062"/>
                </a:solidFill>
                <a:latin typeface="微软雅黑" panose="020B0503020204020204" pitchFamily="34" charset="-122"/>
                <a:ea typeface="微软雅黑" panose="020B0503020204020204" pitchFamily="34" charset="-122"/>
              </a:rPr>
              <a:t>file3</a:t>
            </a:r>
            <a:r>
              <a:rPr lang="zh-CN" altLang="en-US" sz="1400" dirty="0">
                <a:solidFill>
                  <a:srgbClr val="4C6062"/>
                </a:solidFill>
                <a:latin typeface="微软雅黑" panose="020B0503020204020204" pitchFamily="34" charset="-122"/>
                <a:ea typeface="微软雅黑" panose="020B0503020204020204" pitchFamily="34" charset="-122"/>
              </a:rPr>
              <a:t>文件中原有内容的后面。</a:t>
            </a:r>
            <a:endParaRPr lang="zh-CN" altLang="en-US" sz="1400" dirty="0">
              <a:solidFill>
                <a:srgbClr val="4C6062"/>
              </a:solidFill>
              <a:latin typeface="微软雅黑" panose="020B0503020204020204" pitchFamily="34" charset="-122"/>
              <a:ea typeface="微软雅黑" panose="020B0503020204020204" pitchFamily="34" charset="-122"/>
            </a:endParaRPr>
          </a:p>
          <a:p>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984793" y="1753394"/>
            <a:ext cx="9888772" cy="3708708"/>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熟练使用浏览文件类命令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cat</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cat</a:t>
            </a:r>
            <a:r>
              <a:rPr lang="zh-CN" altLang="en-US" sz="2000" dirty="0">
                <a:solidFill>
                  <a:srgbClr val="4C6062"/>
                </a:solidFill>
                <a:latin typeface="微软雅黑" panose="020B0503020204020204" pitchFamily="34" charset="-122"/>
                <a:ea typeface="微软雅黑" panose="020B0503020204020204" pitchFamily="34" charset="-122"/>
              </a:rPr>
              <a:t>命令主要用于滚屏显示文件内容或是将多个文件合并成一个文件。该命令的语法为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cat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文件名</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indent="-342900">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-b</a:t>
            </a:r>
            <a:r>
              <a:rPr lang="zh-CN" altLang="en-US" sz="2000" dirty="0">
                <a:solidFill>
                  <a:srgbClr val="4C6062"/>
                </a:solidFill>
                <a:latin typeface="微软雅黑" panose="020B0503020204020204" pitchFamily="34" charset="-122"/>
                <a:ea typeface="微软雅黑" panose="020B0503020204020204" pitchFamily="34" charset="-122"/>
              </a:rPr>
              <a:t>：对输出内容中的非空行标注行号。</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-n</a:t>
            </a:r>
            <a:r>
              <a:rPr lang="zh-CN" altLang="en-US" sz="2000" dirty="0">
                <a:solidFill>
                  <a:srgbClr val="4C6062"/>
                </a:solidFill>
                <a:latin typeface="微软雅黑" panose="020B0503020204020204" pitchFamily="34" charset="-122"/>
                <a:ea typeface="微软雅黑" panose="020B0503020204020204" pitchFamily="34" charset="-122"/>
              </a:rPr>
              <a:t>：对输出内容中的所有行标注行号。</a:t>
            </a:r>
            <a:endParaRPr lang="en-US" altLang="zh-CN"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a:t>
            </a:r>
            <a:r>
              <a:rPr lang="zh-CN" altLang="fr-FR" sz="2000" dirty="0">
                <a:solidFill>
                  <a:srgbClr val="4C6062"/>
                </a:solidFill>
                <a:latin typeface="微软雅黑" panose="020B0503020204020204" pitchFamily="34" charset="-122"/>
                <a:ea typeface="微软雅黑" panose="020B0503020204020204" pitchFamily="34" charset="-122"/>
              </a:rPr>
              <a:t>要查看</a:t>
            </a:r>
            <a:r>
              <a:rPr lang="fr-FR" altLang="zh-CN" sz="2000" dirty="0">
                <a:solidFill>
                  <a:srgbClr val="4C6062"/>
                </a:solidFill>
                <a:latin typeface="微软雅黑" panose="020B0503020204020204" pitchFamily="34" charset="-122"/>
                <a:ea typeface="微软雅黑" panose="020B0503020204020204" pitchFamily="34" charset="-122"/>
              </a:rPr>
              <a:t>/etc/passwd</a:t>
            </a:r>
            <a:r>
              <a:rPr lang="zh-CN" altLang="fr-FR" sz="2000" dirty="0">
                <a:solidFill>
                  <a:srgbClr val="4C6062"/>
                </a:solidFill>
                <a:latin typeface="微软雅黑" panose="020B0503020204020204" pitchFamily="34" charset="-122"/>
                <a:ea typeface="微软雅黑" panose="020B0503020204020204" pitchFamily="34" charset="-122"/>
              </a:rPr>
              <a:t>文件内容的命令为</a:t>
            </a:r>
            <a:endParaRPr lang="zh-CN" altLang="fr-FR"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[root@Server01 ~]#cat  /etc/passwd</a:t>
            </a:r>
            <a:endParaRPr lang="fr-FR"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9" name="矩形 8"/>
          <p:cNvSpPr/>
          <p:nvPr/>
        </p:nvSpPr>
        <p:spPr>
          <a:xfrm>
            <a:off x="6556374" y="4420394"/>
            <a:ext cx="5641975" cy="243919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60993" y="5058165"/>
            <a:ext cx="5038182" cy="38825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4793" y="1753394"/>
            <a:ext cx="10295982" cy="4192943"/>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熟练使用浏览文件类命令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more</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在使用</a:t>
            </a:r>
            <a:r>
              <a:rPr lang="en-US" altLang="zh-CN" sz="2000" dirty="0">
                <a:solidFill>
                  <a:srgbClr val="4C6062"/>
                </a:solidFill>
                <a:latin typeface="微软雅黑" panose="020B0503020204020204" pitchFamily="34" charset="-122"/>
                <a:ea typeface="微软雅黑" panose="020B0503020204020204" pitchFamily="34" charset="-122"/>
              </a:rPr>
              <a:t>cat</a:t>
            </a:r>
            <a:r>
              <a:rPr lang="zh-CN" altLang="en-US" sz="2000" dirty="0">
                <a:solidFill>
                  <a:srgbClr val="4C6062"/>
                </a:solidFill>
                <a:latin typeface="微软雅黑" panose="020B0503020204020204" pitchFamily="34" charset="-122"/>
                <a:ea typeface="微软雅黑" panose="020B0503020204020204" pitchFamily="34" charset="-122"/>
              </a:rPr>
              <a:t>命令时，如果文件太长，用户只能看到文件的最后一部分。这时可以使用</a:t>
            </a:r>
            <a:r>
              <a:rPr lang="en-US" altLang="zh-CN" sz="2000" dirty="0">
                <a:solidFill>
                  <a:srgbClr val="4C6062"/>
                </a:solidFill>
                <a:latin typeface="微软雅黑" panose="020B0503020204020204" pitchFamily="34" charset="-122"/>
                <a:ea typeface="微软雅黑" panose="020B0503020204020204" pitchFamily="34" charset="-122"/>
              </a:rPr>
              <a:t>more</a:t>
            </a:r>
            <a:r>
              <a:rPr lang="zh-CN" altLang="en-US" sz="2000" dirty="0">
                <a:solidFill>
                  <a:srgbClr val="4C6062"/>
                </a:solidFill>
                <a:latin typeface="微软雅黑" panose="020B0503020204020204" pitchFamily="34" charset="-122"/>
                <a:ea typeface="微软雅黑" panose="020B0503020204020204" pitchFamily="34" charset="-122"/>
              </a:rPr>
              <a:t>命令，一页一页地分屏显示文件的内容。</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[root@Server01 ~]#more /etc/passwd 	</a:t>
            </a:r>
            <a:endParaRPr lang="fr-FR"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以分页方式查看</a:t>
            </a:r>
            <a:r>
              <a:rPr lang="en-US" altLang="zh-CN" sz="2000" dirty="0">
                <a:solidFill>
                  <a:srgbClr val="4C6062"/>
                </a:solidFill>
                <a:latin typeface="微软雅黑" panose="020B0503020204020204" pitchFamily="34" charset="-122"/>
                <a:ea typeface="微软雅黑" panose="020B0503020204020204" pitchFamily="34" charset="-122"/>
              </a:rPr>
              <a:t>/</a:t>
            </a:r>
            <a:r>
              <a:rPr lang="fr-FR" altLang="zh-CN" sz="2000" dirty="0">
                <a:solidFill>
                  <a:srgbClr val="4C6062"/>
                </a:solidFill>
                <a:latin typeface="微软雅黑" panose="020B0503020204020204" pitchFamily="34" charset="-122"/>
                <a:ea typeface="微软雅黑" panose="020B0503020204020204" pitchFamily="34" charset="-122"/>
              </a:rPr>
              <a:t>etc/passwd</a:t>
            </a:r>
            <a:r>
              <a:rPr lang="zh-CN" altLang="en-US" sz="2000" dirty="0">
                <a:solidFill>
                  <a:srgbClr val="4C6062"/>
                </a:solidFill>
                <a:latin typeface="微软雅黑" panose="020B0503020204020204" pitchFamily="34" charset="-122"/>
                <a:ea typeface="微软雅黑" panose="020B0503020204020204" pitchFamily="34" charset="-122"/>
              </a:rPr>
              <a:t>文件的内容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fr-FR" altLang="zh-CN" sz="2000" dirty="0">
                <a:solidFill>
                  <a:srgbClr val="4C6062"/>
                </a:solidFill>
                <a:latin typeface="微软雅黑" panose="020B0503020204020204" pitchFamily="34" charset="-122"/>
                <a:ea typeface="微软雅黑" panose="020B0503020204020204" pitchFamily="34" charset="-122"/>
              </a:rPr>
              <a:t>root@Server01 ~]#cat /etc/passwd |more  	</a:t>
            </a:r>
            <a:endParaRPr lang="fr-FR"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以分页方式查看</a:t>
            </a:r>
            <a:r>
              <a:rPr lang="fr-FR"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文件的内容</a:t>
            </a:r>
            <a:endParaRPr lang="fr-FR" altLang="zh-CN" sz="2000" dirty="0">
              <a:solidFill>
                <a:srgbClr val="4C6062"/>
              </a:solidFill>
              <a:latin typeface="微软雅黑" panose="020B0503020204020204" pitchFamily="34" charset="-122"/>
              <a:ea typeface="微软雅黑" panose="020B0503020204020204" pitchFamily="34" charset="-122"/>
            </a:endParaRPr>
          </a:p>
        </p:txBody>
      </p:sp>
      <p:sp>
        <p:nvSpPr>
          <p:cNvPr id="10" name="矩形 9"/>
          <p:cNvSpPr/>
          <p:nvPr/>
        </p:nvSpPr>
        <p:spPr>
          <a:xfrm>
            <a:off x="917575" y="3810794"/>
            <a:ext cx="10363200" cy="231842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50" y="1741724"/>
            <a:ext cx="9888772" cy="4039054"/>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熟练使用浏览文件类命令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less</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less</a:t>
            </a:r>
            <a:r>
              <a:rPr lang="zh-CN" altLang="en-US" sz="2000" dirty="0">
                <a:solidFill>
                  <a:srgbClr val="4C6062"/>
                </a:solidFill>
                <a:latin typeface="微软雅黑" panose="020B0503020204020204" pitchFamily="34" charset="-122"/>
                <a:ea typeface="微软雅黑" panose="020B0503020204020204" pitchFamily="34" charset="-122"/>
              </a:rPr>
              <a:t>命令是</a:t>
            </a:r>
            <a:r>
              <a:rPr lang="en-US" altLang="zh-CN" sz="2000" dirty="0">
                <a:solidFill>
                  <a:srgbClr val="4C6062"/>
                </a:solidFill>
                <a:latin typeface="微软雅黑" panose="020B0503020204020204" pitchFamily="34" charset="-122"/>
                <a:ea typeface="微软雅黑" panose="020B0503020204020204" pitchFamily="34" charset="-122"/>
              </a:rPr>
              <a:t>more</a:t>
            </a:r>
            <a:r>
              <a:rPr lang="zh-CN" altLang="en-US" sz="2000" dirty="0">
                <a:solidFill>
                  <a:srgbClr val="4C6062"/>
                </a:solidFill>
                <a:latin typeface="微软雅黑" panose="020B0503020204020204" pitchFamily="34" charset="-122"/>
                <a:ea typeface="微软雅黑" panose="020B0503020204020204" pitchFamily="34" charset="-122"/>
              </a:rPr>
              <a:t>命令的改进版，比</a:t>
            </a:r>
            <a:r>
              <a:rPr lang="en-US" altLang="zh-CN" sz="2000" dirty="0">
                <a:solidFill>
                  <a:srgbClr val="4C6062"/>
                </a:solidFill>
                <a:latin typeface="微软雅黑" panose="020B0503020204020204" pitchFamily="34" charset="-122"/>
                <a:ea typeface="微软雅黑" panose="020B0503020204020204" pitchFamily="34" charset="-122"/>
              </a:rPr>
              <a:t>more</a:t>
            </a:r>
            <a:r>
              <a:rPr lang="zh-CN" altLang="en-US" sz="2000" dirty="0">
                <a:solidFill>
                  <a:srgbClr val="4C6062"/>
                </a:solidFill>
                <a:latin typeface="微软雅黑" panose="020B0503020204020204" pitchFamily="34" charset="-122"/>
                <a:ea typeface="微软雅黑" panose="020B0503020204020204" pitchFamily="34" charset="-122"/>
              </a:rPr>
              <a:t>命令的功能强大。</a:t>
            </a:r>
            <a:r>
              <a:rPr lang="en-US" altLang="zh-CN" sz="2000" dirty="0">
                <a:solidFill>
                  <a:srgbClr val="4C6062"/>
                </a:solidFill>
                <a:latin typeface="微软雅黑" panose="020B0503020204020204" pitchFamily="34" charset="-122"/>
                <a:ea typeface="微软雅黑" panose="020B0503020204020204" pitchFamily="34" charset="-122"/>
              </a:rPr>
              <a:t>more</a:t>
            </a:r>
            <a:r>
              <a:rPr lang="zh-CN" altLang="en-US" sz="2000" dirty="0">
                <a:solidFill>
                  <a:srgbClr val="4C6062"/>
                </a:solidFill>
                <a:latin typeface="微软雅黑" panose="020B0503020204020204" pitchFamily="34" charset="-122"/>
                <a:ea typeface="微软雅黑" panose="020B0503020204020204" pitchFamily="34" charset="-122"/>
              </a:rPr>
              <a:t>命令只能向下翻页，而</a:t>
            </a:r>
            <a:r>
              <a:rPr lang="en-US" altLang="zh-CN" sz="2000" dirty="0">
                <a:solidFill>
                  <a:srgbClr val="4C6062"/>
                </a:solidFill>
                <a:latin typeface="微软雅黑" panose="020B0503020204020204" pitchFamily="34" charset="-122"/>
                <a:ea typeface="微软雅黑" panose="020B0503020204020204" pitchFamily="34" charset="-122"/>
              </a:rPr>
              <a:t>less</a:t>
            </a:r>
            <a:r>
              <a:rPr lang="zh-CN" altLang="en-US" sz="2000" dirty="0">
                <a:solidFill>
                  <a:srgbClr val="4C6062"/>
                </a:solidFill>
                <a:latin typeface="微软雅黑" panose="020B0503020204020204" pitchFamily="34" charset="-122"/>
                <a:ea typeface="微软雅黑" panose="020B0503020204020204" pitchFamily="34" charset="-122"/>
              </a:rPr>
              <a:t>命令可以向下、向上翻页，甚至可以前后左右移动。</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按“</a:t>
            </a:r>
            <a:r>
              <a:rPr lang="en-US" altLang="zh-CN" sz="2000" dirty="0">
                <a:solidFill>
                  <a:srgbClr val="4C6062"/>
                </a:solidFill>
                <a:latin typeface="微软雅黑" panose="020B0503020204020204" pitchFamily="34" charset="-122"/>
                <a:ea typeface="微软雅黑" panose="020B0503020204020204" pitchFamily="34" charset="-122"/>
              </a:rPr>
              <a:t>Enter”</a:t>
            </a:r>
            <a:r>
              <a:rPr lang="zh-CN" altLang="en-US" sz="2000" dirty="0">
                <a:solidFill>
                  <a:srgbClr val="4C6062"/>
                </a:solidFill>
                <a:latin typeface="微软雅黑" panose="020B0503020204020204" pitchFamily="34" charset="-122"/>
                <a:ea typeface="微软雅黑" panose="020B0503020204020204" pitchFamily="34" charset="-122"/>
              </a:rPr>
              <a:t>回车键可以向下移动一行，按“</a:t>
            </a:r>
            <a:r>
              <a:rPr lang="en-US" altLang="zh-CN" sz="2000" dirty="0">
                <a:solidFill>
                  <a:srgbClr val="4C6062"/>
                </a:solidFill>
                <a:latin typeface="微软雅黑" panose="020B0503020204020204" pitchFamily="34" charset="-122"/>
                <a:ea typeface="微软雅黑" panose="020B0503020204020204" pitchFamily="34" charset="-122"/>
              </a:rPr>
              <a:t>Space”</a:t>
            </a:r>
            <a:r>
              <a:rPr lang="zh-CN" altLang="en-US" sz="2000" dirty="0">
                <a:solidFill>
                  <a:srgbClr val="4C6062"/>
                </a:solidFill>
                <a:latin typeface="微软雅黑" panose="020B0503020204020204" pitchFamily="34" charset="-122"/>
                <a:ea typeface="微软雅黑" panose="020B0503020204020204" pitchFamily="34" charset="-122"/>
              </a:rPr>
              <a:t>空格键可以向下移动一页，按“</a:t>
            </a:r>
            <a:r>
              <a:rPr lang="en-US" altLang="zh-CN" sz="2000" dirty="0">
                <a:solidFill>
                  <a:srgbClr val="4C6062"/>
                </a:solidFill>
                <a:latin typeface="微软雅黑" panose="020B0503020204020204" pitchFamily="34" charset="-122"/>
                <a:ea typeface="微软雅黑" panose="020B0503020204020204" pitchFamily="34" charset="-122"/>
              </a:rPr>
              <a:t>B”</a:t>
            </a:r>
            <a:r>
              <a:rPr lang="zh-CN" altLang="en-US" sz="2000" dirty="0">
                <a:solidFill>
                  <a:srgbClr val="4C6062"/>
                </a:solidFill>
                <a:latin typeface="微软雅黑" panose="020B0503020204020204" pitchFamily="34" charset="-122"/>
                <a:ea typeface="微软雅黑" panose="020B0503020204020204" pitchFamily="34" charset="-122"/>
              </a:rPr>
              <a:t>键可以向上移动一页，也可以用光标键向前、后、左、右移动，按“</a:t>
            </a:r>
            <a:r>
              <a:rPr lang="en-US" altLang="zh-CN" sz="2000" dirty="0">
                <a:solidFill>
                  <a:srgbClr val="4C6062"/>
                </a:solidFill>
                <a:latin typeface="微软雅黑" panose="020B0503020204020204" pitchFamily="34" charset="-122"/>
                <a:ea typeface="微软雅黑" panose="020B0503020204020204" pitchFamily="34" charset="-122"/>
              </a:rPr>
              <a:t>Q”</a:t>
            </a:r>
            <a:r>
              <a:rPr lang="zh-CN" altLang="en-US" sz="2000" dirty="0">
                <a:solidFill>
                  <a:srgbClr val="4C6062"/>
                </a:solidFill>
                <a:latin typeface="微软雅黑" panose="020B0503020204020204" pitchFamily="34" charset="-122"/>
                <a:ea typeface="微软雅黑" panose="020B0503020204020204" pitchFamily="34" charset="-122"/>
              </a:rPr>
              <a:t>键可以退出</a:t>
            </a:r>
            <a:r>
              <a:rPr lang="en-US" altLang="zh-CN" sz="2000" dirty="0">
                <a:solidFill>
                  <a:srgbClr val="4C6062"/>
                </a:solidFill>
                <a:latin typeface="微软雅黑" panose="020B0503020204020204" pitchFamily="34" charset="-122"/>
                <a:ea typeface="微软雅黑" panose="020B0503020204020204" pitchFamily="34" charset="-122"/>
              </a:rPr>
              <a:t>less</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fr-FR" altLang="zh-CN" sz="2000" dirty="0">
                <a:solidFill>
                  <a:srgbClr val="4C6062"/>
                </a:solidFill>
                <a:latin typeface="微软雅黑" panose="020B0503020204020204" pitchFamily="34" charset="-122"/>
                <a:ea typeface="微软雅黑" panose="020B0503020204020204" pitchFamily="34" charset="-122"/>
              </a:rPr>
              <a:t>[root@Server01 ~]#less /etc/passwd   // </a:t>
            </a:r>
            <a:r>
              <a:rPr lang="zh-CN" altLang="en-US" sz="2000" dirty="0">
                <a:solidFill>
                  <a:srgbClr val="4C6062"/>
                </a:solidFill>
                <a:latin typeface="微软雅黑" panose="020B0503020204020204" pitchFamily="34" charset="-122"/>
                <a:ea typeface="微软雅黑" panose="020B0503020204020204" pitchFamily="34" charset="-122"/>
              </a:rPr>
              <a:t>以分页方式查看</a:t>
            </a:r>
            <a:r>
              <a:rPr lang="fr-FR"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文件的内容</a:t>
            </a:r>
            <a:endParaRPr lang="fr-FR"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0" name="矩形 9"/>
          <p:cNvSpPr/>
          <p:nvPr/>
        </p:nvSpPr>
        <p:spPr>
          <a:xfrm>
            <a:off x="890049" y="5209278"/>
            <a:ext cx="10009726" cy="69698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50" y="1741724"/>
            <a:ext cx="9888772" cy="4016484"/>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熟练使用浏览文件类命令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head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head</a:t>
            </a:r>
            <a:r>
              <a:rPr lang="zh-CN" altLang="en-US" sz="2000" dirty="0">
                <a:solidFill>
                  <a:srgbClr val="4C6062"/>
                </a:solidFill>
                <a:latin typeface="微软雅黑" panose="020B0503020204020204" pitchFamily="34" charset="-122"/>
                <a:ea typeface="微软雅黑" panose="020B0503020204020204" pitchFamily="34" charset="-122"/>
              </a:rPr>
              <a:t>命令用于显示文件的开头部分，默认情况下只显示文件的前</a:t>
            </a:r>
            <a:r>
              <a:rPr lang="en-US" altLang="zh-CN" sz="2000" dirty="0">
                <a:solidFill>
                  <a:srgbClr val="4C6062"/>
                </a:solidFill>
                <a:latin typeface="微软雅黑" panose="020B0503020204020204" pitchFamily="34" charset="-122"/>
                <a:ea typeface="微软雅黑" panose="020B0503020204020204" pitchFamily="34" charset="-122"/>
              </a:rPr>
              <a:t>10</a:t>
            </a:r>
            <a:r>
              <a:rPr lang="zh-CN" altLang="en-US" sz="2000" dirty="0">
                <a:solidFill>
                  <a:srgbClr val="4C6062"/>
                </a:solidFill>
                <a:latin typeface="微软雅黑" panose="020B0503020204020204" pitchFamily="34" charset="-122"/>
                <a:ea typeface="微软雅黑" panose="020B0503020204020204" pitchFamily="34" charset="-122"/>
              </a:rPr>
              <a:t>行内容。该命令的语法为</a:t>
            </a:r>
            <a:r>
              <a:rPr lang="en-US" altLang="zh-CN"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head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文件名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head</a:t>
            </a:r>
            <a:r>
              <a:rPr lang="zh-CN" altLang="en-US" sz="2000" dirty="0">
                <a:solidFill>
                  <a:srgbClr val="4C6062"/>
                </a:solidFill>
                <a:latin typeface="微软雅黑" panose="020B0503020204020204" pitchFamily="34" charset="-122"/>
                <a:ea typeface="微软雅黑" panose="020B0503020204020204" pitchFamily="34" charset="-122"/>
              </a:rPr>
              <a:t>命令的常用参数选项如下。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-n num</a:t>
            </a:r>
            <a:r>
              <a:rPr lang="zh-CN" altLang="en-US" sz="2000" dirty="0">
                <a:solidFill>
                  <a:srgbClr val="4C6062"/>
                </a:solidFill>
                <a:latin typeface="微软雅黑" panose="020B0503020204020204" pitchFamily="34" charset="-122"/>
                <a:ea typeface="微软雅黑" panose="020B0503020204020204" pitchFamily="34" charset="-122"/>
              </a:rPr>
              <a:t>：显示指定文件的前</a:t>
            </a:r>
            <a:r>
              <a:rPr lang="en-US" altLang="zh-CN" sz="2000" dirty="0">
                <a:solidFill>
                  <a:srgbClr val="4C6062"/>
                </a:solidFill>
                <a:latin typeface="微软雅黑" panose="020B0503020204020204" pitchFamily="34" charset="-122"/>
                <a:ea typeface="微软雅黑" panose="020B0503020204020204" pitchFamily="34" charset="-122"/>
              </a:rPr>
              <a:t>num</a:t>
            </a:r>
            <a:r>
              <a:rPr lang="zh-CN" altLang="en-US" sz="2000" dirty="0">
                <a:solidFill>
                  <a:srgbClr val="4C6062"/>
                </a:solidFill>
                <a:latin typeface="微软雅黑" panose="020B0503020204020204" pitchFamily="34" charset="-122"/>
                <a:ea typeface="微软雅黑" panose="020B0503020204020204" pitchFamily="34" charset="-122"/>
              </a:rPr>
              <a:t>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 num</a:t>
            </a:r>
            <a:r>
              <a:rPr lang="zh-CN" altLang="en-US" sz="2000" dirty="0">
                <a:solidFill>
                  <a:srgbClr val="4C6062"/>
                </a:solidFill>
                <a:latin typeface="微软雅黑" panose="020B0503020204020204" pitchFamily="34" charset="-122"/>
                <a:ea typeface="微软雅黑" panose="020B0503020204020204" pitchFamily="34" charset="-122"/>
              </a:rPr>
              <a:t>：显示指定文件的前</a:t>
            </a:r>
            <a:r>
              <a:rPr lang="en-US" altLang="zh-CN" sz="2000" dirty="0">
                <a:solidFill>
                  <a:srgbClr val="4C6062"/>
                </a:solidFill>
                <a:latin typeface="微软雅黑" panose="020B0503020204020204" pitchFamily="34" charset="-122"/>
                <a:ea typeface="微软雅黑" panose="020B0503020204020204" pitchFamily="34" charset="-122"/>
              </a:rPr>
              <a:t>num</a:t>
            </a:r>
            <a:r>
              <a:rPr lang="zh-CN" altLang="en-US" sz="2000" dirty="0">
                <a:solidFill>
                  <a:srgbClr val="4C6062"/>
                </a:solidFill>
                <a:latin typeface="微软雅黑" panose="020B0503020204020204" pitchFamily="34" charset="-122"/>
                <a:ea typeface="微软雅黑" panose="020B0503020204020204" pitchFamily="34" charset="-122"/>
              </a:rPr>
              <a:t>个字符。</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~]#head  -n  20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   //</a:t>
            </a:r>
            <a:r>
              <a:rPr lang="zh-CN" altLang="en-US" sz="2000" dirty="0">
                <a:solidFill>
                  <a:srgbClr val="4C6062"/>
                </a:solidFill>
                <a:latin typeface="微软雅黑" panose="020B0503020204020204" pitchFamily="34" charset="-122"/>
                <a:ea typeface="微软雅黑" panose="020B0503020204020204" pitchFamily="34" charset="-122"/>
              </a:rPr>
              <a:t>显示 </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文件的前</a:t>
            </a:r>
            <a:r>
              <a:rPr lang="en-US" altLang="zh-CN" sz="2000" dirty="0">
                <a:solidFill>
                  <a:srgbClr val="4C6062"/>
                </a:solidFill>
                <a:latin typeface="微软雅黑" panose="020B0503020204020204" pitchFamily="34" charset="-122"/>
                <a:ea typeface="微软雅黑" panose="020B0503020204020204" pitchFamily="34" charset="-122"/>
              </a:rPr>
              <a:t>20</a:t>
            </a:r>
            <a:r>
              <a:rPr lang="zh-CN" altLang="en-US" sz="2000" dirty="0">
                <a:solidFill>
                  <a:srgbClr val="4C6062"/>
                </a:solidFill>
                <a:latin typeface="微软雅黑" panose="020B0503020204020204" pitchFamily="34" charset="-122"/>
                <a:ea typeface="微软雅黑" panose="020B0503020204020204" pitchFamily="34" charset="-122"/>
              </a:rPr>
              <a:t>行</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0" name="矩形 9"/>
          <p:cNvSpPr/>
          <p:nvPr/>
        </p:nvSpPr>
        <p:spPr>
          <a:xfrm>
            <a:off x="993775" y="5256344"/>
            <a:ext cx="10016966" cy="6858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50" y="1741724"/>
            <a:ext cx="9888772" cy="4555093"/>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熟练使用浏览文件类命令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tail</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tail</a:t>
            </a:r>
            <a:r>
              <a:rPr lang="zh-CN" altLang="en-US" sz="2000" dirty="0">
                <a:solidFill>
                  <a:srgbClr val="4C6062"/>
                </a:solidFill>
                <a:latin typeface="微软雅黑" panose="020B0503020204020204" pitchFamily="34" charset="-122"/>
                <a:ea typeface="微软雅黑" panose="020B0503020204020204" pitchFamily="34" charset="-122"/>
              </a:rPr>
              <a:t>命令用于显示文件的末尾部分，默认情况下，只显示文件的末尾</a:t>
            </a:r>
            <a:r>
              <a:rPr lang="en-US" altLang="zh-CN" sz="2000" dirty="0">
                <a:solidFill>
                  <a:srgbClr val="4C6062"/>
                </a:solidFill>
                <a:latin typeface="微软雅黑" panose="020B0503020204020204" pitchFamily="34" charset="-122"/>
                <a:ea typeface="微软雅黑" panose="020B0503020204020204" pitchFamily="34" charset="-122"/>
              </a:rPr>
              <a:t>10</a:t>
            </a:r>
            <a:r>
              <a:rPr lang="zh-CN" altLang="en-US" sz="2000" dirty="0">
                <a:solidFill>
                  <a:srgbClr val="4C6062"/>
                </a:solidFill>
                <a:latin typeface="微软雅黑" panose="020B0503020204020204" pitchFamily="34" charset="-122"/>
                <a:ea typeface="微软雅黑" panose="020B0503020204020204" pitchFamily="34" charset="-122"/>
              </a:rPr>
              <a:t>行内容。该命令的语法为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tail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文件名</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457200">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-n num</a:t>
            </a:r>
            <a:r>
              <a:rPr lang="zh-CN" altLang="en-US" sz="2000" dirty="0">
                <a:solidFill>
                  <a:srgbClr val="4C6062"/>
                </a:solidFill>
                <a:latin typeface="微软雅黑" panose="020B0503020204020204" pitchFamily="34" charset="-122"/>
                <a:ea typeface="微软雅黑" panose="020B0503020204020204" pitchFamily="34" charset="-122"/>
              </a:rPr>
              <a:t>：显示指定文件的末尾</a:t>
            </a:r>
            <a:r>
              <a:rPr lang="en-US" altLang="zh-CN" sz="2000" dirty="0">
                <a:solidFill>
                  <a:srgbClr val="4C6062"/>
                </a:solidFill>
                <a:latin typeface="微软雅黑" panose="020B0503020204020204" pitchFamily="34" charset="-122"/>
                <a:ea typeface="微软雅黑" panose="020B0503020204020204" pitchFamily="34" charset="-122"/>
              </a:rPr>
              <a:t>num</a:t>
            </a:r>
            <a:r>
              <a:rPr lang="zh-CN" altLang="en-US" sz="2000" dirty="0">
                <a:solidFill>
                  <a:srgbClr val="4C6062"/>
                </a:solidFill>
                <a:latin typeface="微软雅黑" panose="020B0503020204020204" pitchFamily="34" charset="-122"/>
                <a:ea typeface="微软雅黑" panose="020B0503020204020204" pitchFamily="34" charset="-122"/>
              </a:rPr>
              <a:t>行。</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457200">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-c num</a:t>
            </a:r>
            <a:r>
              <a:rPr lang="zh-CN" altLang="en-US" sz="2000" dirty="0">
                <a:solidFill>
                  <a:srgbClr val="4C6062"/>
                </a:solidFill>
                <a:latin typeface="微软雅黑" panose="020B0503020204020204" pitchFamily="34" charset="-122"/>
                <a:ea typeface="微软雅黑" panose="020B0503020204020204" pitchFamily="34" charset="-122"/>
              </a:rPr>
              <a:t>：显示指定文件的末尾</a:t>
            </a:r>
            <a:r>
              <a:rPr lang="en-US" altLang="zh-CN" sz="2000" dirty="0">
                <a:solidFill>
                  <a:srgbClr val="4C6062"/>
                </a:solidFill>
                <a:latin typeface="微软雅黑" panose="020B0503020204020204" pitchFamily="34" charset="-122"/>
                <a:ea typeface="微软雅黑" panose="020B0503020204020204" pitchFamily="34" charset="-122"/>
              </a:rPr>
              <a:t>num</a:t>
            </a:r>
            <a:r>
              <a:rPr lang="zh-CN" altLang="en-US" sz="2000" dirty="0">
                <a:solidFill>
                  <a:srgbClr val="4C6062"/>
                </a:solidFill>
                <a:latin typeface="微软雅黑" panose="020B0503020204020204" pitchFamily="34" charset="-122"/>
                <a:ea typeface="微软雅黑" panose="020B0503020204020204" pitchFamily="34" charset="-122"/>
              </a:rPr>
              <a:t>个字符。</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457200">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+num</a:t>
            </a:r>
            <a:r>
              <a:rPr lang="zh-CN" altLang="en-US" sz="2000" dirty="0">
                <a:solidFill>
                  <a:srgbClr val="4C6062"/>
                </a:solidFill>
                <a:latin typeface="微软雅黑" panose="020B0503020204020204" pitchFamily="34" charset="-122"/>
                <a:ea typeface="微软雅黑" panose="020B0503020204020204" pitchFamily="34" charset="-122"/>
              </a:rPr>
              <a:t>：从第</a:t>
            </a:r>
            <a:r>
              <a:rPr lang="en-US" altLang="zh-CN" sz="2000" dirty="0">
                <a:solidFill>
                  <a:srgbClr val="4C6062"/>
                </a:solidFill>
                <a:latin typeface="微软雅黑" panose="020B0503020204020204" pitchFamily="34" charset="-122"/>
                <a:ea typeface="微软雅黑" panose="020B0503020204020204" pitchFamily="34" charset="-122"/>
              </a:rPr>
              <a:t>num</a:t>
            </a:r>
            <a:r>
              <a:rPr lang="zh-CN" altLang="en-US" sz="2000" dirty="0">
                <a:solidFill>
                  <a:srgbClr val="4C6062"/>
                </a:solidFill>
                <a:latin typeface="微软雅黑" panose="020B0503020204020204" pitchFamily="34" charset="-122"/>
                <a:ea typeface="微软雅黑" panose="020B0503020204020204" pitchFamily="34" charset="-122"/>
              </a:rPr>
              <a:t>行开始显示指定文件的内容。</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~]#tail  -n  20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   //</a:t>
            </a:r>
            <a:r>
              <a:rPr lang="zh-CN" altLang="en-US" sz="2000" dirty="0">
                <a:solidFill>
                  <a:srgbClr val="4C6062"/>
                </a:solidFill>
                <a:latin typeface="微软雅黑" panose="020B0503020204020204" pitchFamily="34" charset="-122"/>
                <a:ea typeface="微软雅黑" panose="020B0503020204020204" pitchFamily="34" charset="-122"/>
              </a:rPr>
              <a:t>显示 </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文件的末尾</a:t>
            </a:r>
            <a:r>
              <a:rPr lang="en-US" altLang="zh-CN" sz="2000" dirty="0">
                <a:solidFill>
                  <a:srgbClr val="4C6062"/>
                </a:solidFill>
                <a:latin typeface="微软雅黑" panose="020B0503020204020204" pitchFamily="34" charset="-122"/>
                <a:ea typeface="微软雅黑" panose="020B0503020204020204" pitchFamily="34" charset="-122"/>
              </a:rPr>
              <a:t>20</a:t>
            </a:r>
            <a:r>
              <a:rPr lang="zh-CN" altLang="en-US" sz="2000" dirty="0">
                <a:solidFill>
                  <a:srgbClr val="4C6062"/>
                </a:solidFill>
                <a:latin typeface="微软雅黑" panose="020B0503020204020204" pitchFamily="34" charset="-122"/>
                <a:ea typeface="微软雅黑" panose="020B0503020204020204" pitchFamily="34" charset="-122"/>
              </a:rPr>
              <a:t>行</a:t>
            </a: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0" name="矩形 9"/>
          <p:cNvSpPr/>
          <p:nvPr/>
        </p:nvSpPr>
        <p:spPr>
          <a:xfrm>
            <a:off x="879032" y="5410994"/>
            <a:ext cx="10156076" cy="6858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50" y="1741724"/>
            <a:ext cx="9888772" cy="5247590"/>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 </a:t>
            </a:r>
            <a:r>
              <a:rPr lang="zh-CN" altLang="en-US" sz="2000" dirty="0">
                <a:solidFill>
                  <a:srgbClr val="4C6062"/>
                </a:solidFill>
                <a:latin typeface="微软雅黑" panose="020B0503020204020204" pitchFamily="34" charset="-122"/>
                <a:ea typeface="微软雅黑" panose="020B0503020204020204" pitchFamily="34" charset="-122"/>
              </a:rPr>
              <a:t>熟练使用目录操作类命令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mkdir</a:t>
            </a:r>
            <a:r>
              <a:rPr lang="zh-CN" altLang="en-US" sz="2000" dirty="0">
                <a:solidFill>
                  <a:srgbClr val="4C6062"/>
                </a:solidFill>
                <a:latin typeface="微软雅黑" panose="020B0503020204020204" pitchFamily="34" charset="-122"/>
                <a:ea typeface="微软雅黑" panose="020B0503020204020204" pitchFamily="34" charset="-122"/>
              </a:rPr>
              <a:t>命令用于创建一个目录。该命令的语法为</a:t>
            </a:r>
            <a:r>
              <a:rPr lang="en-US" altLang="zh-CN"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目录名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上述目录名可以为相对路径，也可以为绝对路径</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~]#mkdir dir1   //</a:t>
            </a:r>
            <a:r>
              <a:rPr lang="zh-CN" altLang="en-US" sz="2000" dirty="0">
                <a:solidFill>
                  <a:srgbClr val="4C6062"/>
                </a:solidFill>
                <a:latin typeface="微软雅黑" panose="020B0503020204020204" pitchFamily="34" charset="-122"/>
                <a:ea typeface="微软雅黑" panose="020B0503020204020204" pitchFamily="34" charset="-122"/>
              </a:rPr>
              <a:t>在当前目录下创建</a:t>
            </a:r>
            <a:r>
              <a:rPr lang="en-US" altLang="zh-CN" sz="2000" dirty="0">
                <a:solidFill>
                  <a:srgbClr val="4C6062"/>
                </a:solidFill>
                <a:latin typeface="微软雅黑" panose="020B0503020204020204" pitchFamily="34" charset="-122"/>
                <a:ea typeface="微软雅黑" panose="020B0503020204020204" pitchFamily="34" charset="-122"/>
              </a:rPr>
              <a:t>dir1</a:t>
            </a:r>
            <a:r>
              <a:rPr lang="zh-CN" altLang="en-US" sz="2000" dirty="0">
                <a:solidFill>
                  <a:srgbClr val="4C6062"/>
                </a:solidFill>
                <a:latin typeface="微软雅黑" panose="020B0503020204020204" pitchFamily="34" charset="-122"/>
                <a:ea typeface="微软雅黑" panose="020B0503020204020204" pitchFamily="34" charset="-122"/>
              </a:rPr>
              <a:t>子目录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~]#mkdir -p dir2/subdir2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在当前目录的</a:t>
            </a:r>
            <a:r>
              <a:rPr lang="en-US" altLang="zh-CN" sz="2000" dirty="0">
                <a:solidFill>
                  <a:srgbClr val="4C6062"/>
                </a:solidFill>
                <a:latin typeface="微软雅黑" panose="020B0503020204020204" pitchFamily="34" charset="-122"/>
                <a:ea typeface="微软雅黑" panose="020B0503020204020204" pitchFamily="34" charset="-122"/>
              </a:rPr>
              <a:t>dir2</a:t>
            </a:r>
            <a:r>
              <a:rPr lang="zh-CN" altLang="en-US" sz="2000" dirty="0">
                <a:solidFill>
                  <a:srgbClr val="4C6062"/>
                </a:solidFill>
                <a:latin typeface="微软雅黑" panose="020B0503020204020204" pitchFamily="34" charset="-122"/>
                <a:ea typeface="微软雅黑" panose="020B0503020204020204" pitchFamily="34" charset="-122"/>
              </a:rPr>
              <a:t>目录中创建</a:t>
            </a:r>
            <a:r>
              <a:rPr lang="en-US" altLang="zh-CN" sz="2000" dirty="0">
                <a:solidFill>
                  <a:srgbClr val="4C6062"/>
                </a:solidFill>
                <a:latin typeface="微软雅黑" panose="020B0503020204020204" pitchFamily="34" charset="-122"/>
                <a:ea typeface="微软雅黑" panose="020B0503020204020204" pitchFamily="34" charset="-122"/>
              </a:rPr>
              <a:t>subdir2</a:t>
            </a:r>
            <a:r>
              <a:rPr lang="zh-CN" altLang="en-US" sz="2000" dirty="0">
                <a:solidFill>
                  <a:srgbClr val="4C6062"/>
                </a:solidFill>
                <a:latin typeface="微软雅黑" panose="020B0503020204020204" pitchFamily="34" charset="-122"/>
                <a:ea typeface="微软雅黑" panose="020B0503020204020204" pitchFamily="34" charset="-122"/>
              </a:rPr>
              <a:t>子目录，如果</a:t>
            </a:r>
            <a:r>
              <a:rPr lang="en-US" altLang="zh-CN" sz="2000" dirty="0">
                <a:solidFill>
                  <a:srgbClr val="4C6062"/>
                </a:solidFill>
                <a:latin typeface="微软雅黑" panose="020B0503020204020204" pitchFamily="34" charset="-122"/>
                <a:ea typeface="微软雅黑" panose="020B0503020204020204" pitchFamily="34" charset="-122"/>
              </a:rPr>
              <a:t>dir2</a:t>
            </a:r>
            <a:r>
              <a:rPr lang="zh-CN" altLang="en-US" sz="2000" dirty="0">
                <a:solidFill>
                  <a:srgbClr val="4C6062"/>
                </a:solidFill>
                <a:latin typeface="微软雅黑" panose="020B0503020204020204" pitchFamily="34" charset="-122"/>
                <a:ea typeface="微软雅黑" panose="020B0503020204020204" pitchFamily="34" charset="-122"/>
              </a:rPr>
              <a:t>目录不存在，则同时创建</a:t>
            </a: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0" name="矩形 9"/>
          <p:cNvSpPr/>
          <p:nvPr/>
        </p:nvSpPr>
        <p:spPr>
          <a:xfrm>
            <a:off x="774700" y="4880601"/>
            <a:ext cx="10506075" cy="1749593"/>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8"/>
            <a:ext cx="6629399" cy="520525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2" name="Freeform 706"/>
          <p:cNvSpPr/>
          <p:nvPr/>
        </p:nvSpPr>
        <p:spPr bwMode="auto">
          <a:xfrm>
            <a:off x="5620837" y="1835194"/>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endParaRPr lang="zh-CN" altLang="en-US"/>
          </a:p>
        </p:txBody>
      </p:sp>
      <p:sp>
        <p:nvSpPr>
          <p:cNvPr id="303" name="Freeform 707"/>
          <p:cNvSpPr/>
          <p:nvPr/>
        </p:nvSpPr>
        <p:spPr bwMode="auto">
          <a:xfrm>
            <a:off x="5620837" y="2695619"/>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562394"/>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05" name="Freeform 709"/>
          <p:cNvSpPr/>
          <p:nvPr/>
        </p:nvSpPr>
        <p:spPr bwMode="auto">
          <a:xfrm>
            <a:off x="5620837" y="4462506"/>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4C6062"/>
          </a:solidFill>
          <a:ln>
            <a:noFill/>
          </a:ln>
        </p:spPr>
        <p:txBody>
          <a:bodyPr vert="horz" wrap="square" lIns="91440" tIns="45720" rIns="91440" bIns="45720" numCol="1" anchor="t" anchorCtr="0" compatLnSpc="1"/>
          <a:lstStyle/>
          <a:p>
            <a:endParaRPr lang="zh-CN" altLang="en-US"/>
          </a:p>
        </p:txBody>
      </p:sp>
      <p:sp>
        <p:nvSpPr>
          <p:cNvPr id="306" name="文本框 335"/>
          <p:cNvSpPr txBox="1"/>
          <p:nvPr/>
        </p:nvSpPr>
        <p:spPr>
          <a:xfrm>
            <a:off x="6251575" y="1922842"/>
            <a:ext cx="5333998"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熟悉统信</a:t>
            </a:r>
            <a:r>
              <a:rPr lang="en-US" altLang="zh-CN" sz="2000" dirty="0">
                <a:solidFill>
                  <a:srgbClr val="4C6062"/>
                </a:solidFill>
                <a:latin typeface="微软雅黑" panose="020B0503020204020204" pitchFamily="34" charset="-122"/>
                <a:ea typeface="微软雅黑" panose="020B0503020204020204" pitchFamily="34" charset="-122"/>
              </a:rPr>
              <a:t>UOS V20</a:t>
            </a:r>
            <a:r>
              <a:rPr lang="zh-CN" altLang="en-US" sz="2000" dirty="0">
                <a:solidFill>
                  <a:srgbClr val="4C6062"/>
                </a:solidFill>
                <a:latin typeface="微软雅黑" panose="020B0503020204020204" pitchFamily="34" charset="-122"/>
                <a:ea typeface="微软雅黑" panose="020B0503020204020204" pitchFamily="34" charset="-122"/>
              </a:rPr>
              <a:t>系统的终端窗口和命令基础</a:t>
            </a:r>
            <a:r>
              <a:rPr lang="zh-CN" altLang="zh-CN" sz="1800" kern="100" spc="10" dirty="0">
                <a:effectLst/>
                <a:latin typeface="Times New Roman" panose="02020603050405020304" pitchFamily="18" charset="0"/>
                <a:ea typeface="方正书宋简体"/>
              </a:rPr>
              <a:t>。</a:t>
            </a:r>
            <a:endParaRPr lang="zh-CN" altLang="zh-CN" sz="1800" kern="100" spc="10" dirty="0">
              <a:effectLst/>
              <a:latin typeface="Times New Roman" panose="02020603050405020304" pitchFamily="18" charset="0"/>
              <a:ea typeface="方正书宋简体"/>
            </a:endParaRPr>
          </a:p>
        </p:txBody>
      </p:sp>
      <p:sp>
        <p:nvSpPr>
          <p:cNvPr id="310" name="文本框 335"/>
          <p:cNvSpPr txBox="1"/>
          <p:nvPr/>
        </p:nvSpPr>
        <p:spPr>
          <a:xfrm>
            <a:off x="6251575" y="2770820"/>
            <a:ext cx="51054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掌握文件目录类命令。</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251574" y="3608768"/>
            <a:ext cx="5333999"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掌握系统信息类命令。</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2" name="文本框 335"/>
          <p:cNvSpPr txBox="1"/>
          <p:nvPr/>
        </p:nvSpPr>
        <p:spPr>
          <a:xfrm>
            <a:off x="6251575" y="4496594"/>
            <a:ext cx="4572000" cy="430374"/>
          </a:xfrm>
          <a:prstGeom prst="rect">
            <a:avLst/>
          </a:prstGeom>
          <a:noFill/>
        </p:spPr>
        <p:txBody>
          <a:bodyPr wrap="square" rtlCol="0">
            <a:spAutoFit/>
          </a:bodyPr>
          <a:lstStyle/>
          <a:p>
            <a:pPr lvl="0">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掌握进程管理类命令及其他常用命令。</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Freeform 709"/>
          <p:cNvSpPr/>
          <p:nvPr/>
        </p:nvSpPr>
        <p:spPr bwMode="auto">
          <a:xfrm>
            <a:off x="5620837" y="527336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28" name="文本框 335"/>
          <p:cNvSpPr txBox="1"/>
          <p:nvPr/>
        </p:nvSpPr>
        <p:spPr>
          <a:xfrm>
            <a:off x="6254750" y="5291303"/>
            <a:ext cx="4572000" cy="430374"/>
          </a:xfrm>
          <a:prstGeom prst="rect">
            <a:avLst/>
          </a:prstGeom>
          <a:noFill/>
        </p:spPr>
        <p:txBody>
          <a:bodyPr wrap="square" rtlCol="0">
            <a:spAutoFit/>
          </a:bodyPr>
          <a:lstStyle/>
          <a:p>
            <a:pPr lvl="0">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编辑器的使用。</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50" y="1741724"/>
            <a:ext cx="9888772" cy="5709255"/>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 </a:t>
            </a:r>
            <a:r>
              <a:rPr lang="zh-CN" altLang="en-US" sz="2000" dirty="0">
                <a:solidFill>
                  <a:srgbClr val="4C6062"/>
                </a:solidFill>
                <a:latin typeface="微软雅黑" panose="020B0503020204020204" pitchFamily="34" charset="-122"/>
                <a:ea typeface="微软雅黑" panose="020B0503020204020204" pitchFamily="34" charset="-122"/>
              </a:rPr>
              <a:t>熟练使用目录操作类命令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rmdir</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rmdir</a:t>
            </a:r>
            <a:r>
              <a:rPr lang="zh-CN" altLang="en-US" sz="2000" dirty="0">
                <a:solidFill>
                  <a:srgbClr val="4C6062"/>
                </a:solidFill>
                <a:latin typeface="微软雅黑" panose="020B0503020204020204" pitchFamily="34" charset="-122"/>
                <a:ea typeface="微软雅黑" panose="020B0503020204020204" pitchFamily="34" charset="-122"/>
              </a:rPr>
              <a:t>命令用于删除空目录。该命令的语法为</a:t>
            </a:r>
            <a:r>
              <a:rPr lang="en-US" altLang="zh-CN"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rmdir</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目录名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上述目录名可以为相对路径，也可以为绝对路径。但所删除的目录必须为空目录。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~]#rmdir dir1   //</a:t>
            </a:r>
            <a:r>
              <a:rPr lang="zh-CN" altLang="en-US" sz="2000" dirty="0">
                <a:solidFill>
                  <a:srgbClr val="4C6062"/>
                </a:solidFill>
                <a:latin typeface="微软雅黑" panose="020B0503020204020204" pitchFamily="34" charset="-122"/>
                <a:ea typeface="微软雅黑" panose="020B0503020204020204" pitchFamily="34" charset="-122"/>
              </a:rPr>
              <a:t>在当前目录下删除</a:t>
            </a:r>
            <a:r>
              <a:rPr lang="en-US" altLang="zh-CN" sz="2000" dirty="0">
                <a:solidFill>
                  <a:srgbClr val="4C6062"/>
                </a:solidFill>
                <a:latin typeface="微软雅黑" panose="020B0503020204020204" pitchFamily="34" charset="-122"/>
                <a:ea typeface="微软雅黑" panose="020B0503020204020204" pitchFamily="34" charset="-122"/>
              </a:rPr>
              <a:t>dir1</a:t>
            </a:r>
            <a:r>
              <a:rPr lang="zh-CN" altLang="en-US" sz="2000" dirty="0">
                <a:solidFill>
                  <a:srgbClr val="4C6062"/>
                </a:solidFill>
                <a:latin typeface="微软雅黑" panose="020B0503020204020204" pitchFamily="34" charset="-122"/>
                <a:ea typeface="微软雅黑" panose="020B0503020204020204" pitchFamily="34" charset="-122"/>
              </a:rPr>
              <a:t>空子目录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~]#rmdir -p dir2/subdir2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删除当前目录中</a:t>
            </a:r>
            <a:r>
              <a:rPr lang="en-US" altLang="zh-CN" sz="2000" dirty="0">
                <a:solidFill>
                  <a:srgbClr val="4C6062"/>
                </a:solidFill>
                <a:latin typeface="微软雅黑" panose="020B0503020204020204" pitchFamily="34" charset="-122"/>
                <a:ea typeface="微软雅黑" panose="020B0503020204020204" pitchFamily="34" charset="-122"/>
              </a:rPr>
              <a:t>dir2/subdir2</a:t>
            </a:r>
            <a:r>
              <a:rPr lang="zh-CN" altLang="en-US" sz="2000" dirty="0">
                <a:solidFill>
                  <a:srgbClr val="4C6062"/>
                </a:solidFill>
                <a:latin typeface="微软雅黑" panose="020B0503020204020204" pitchFamily="34" charset="-122"/>
                <a:ea typeface="微软雅黑" panose="020B0503020204020204" pitchFamily="34" charset="-122"/>
              </a:rPr>
              <a:t>子目录，</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删除</a:t>
            </a:r>
            <a:r>
              <a:rPr lang="en-US" altLang="zh-CN" sz="2000" dirty="0">
                <a:solidFill>
                  <a:srgbClr val="4C6062"/>
                </a:solidFill>
                <a:latin typeface="微软雅黑" panose="020B0503020204020204" pitchFamily="34" charset="-122"/>
                <a:ea typeface="微软雅黑" panose="020B0503020204020204" pitchFamily="34" charset="-122"/>
              </a:rPr>
              <a:t>subdir2</a:t>
            </a:r>
            <a:r>
              <a:rPr lang="zh-CN" altLang="en-US" sz="2000" dirty="0">
                <a:solidFill>
                  <a:srgbClr val="4C6062"/>
                </a:solidFill>
                <a:latin typeface="微软雅黑" panose="020B0503020204020204" pitchFamily="34" charset="-122"/>
                <a:ea typeface="微软雅黑" panose="020B0503020204020204" pitchFamily="34" charset="-122"/>
              </a:rPr>
              <a:t>目录时，如果</a:t>
            </a:r>
            <a:r>
              <a:rPr lang="en-US" altLang="zh-CN" sz="2000" dirty="0">
                <a:solidFill>
                  <a:srgbClr val="4C6062"/>
                </a:solidFill>
                <a:latin typeface="微软雅黑" panose="020B0503020204020204" pitchFamily="34" charset="-122"/>
                <a:ea typeface="微软雅黑" panose="020B0503020204020204" pitchFamily="34" charset="-122"/>
              </a:rPr>
              <a:t>dir2</a:t>
            </a:r>
            <a:r>
              <a:rPr lang="zh-CN" altLang="en-US" sz="2000" dirty="0">
                <a:solidFill>
                  <a:srgbClr val="4C6062"/>
                </a:solidFill>
                <a:latin typeface="微软雅黑" panose="020B0503020204020204" pitchFamily="34" charset="-122"/>
                <a:ea typeface="微软雅黑" panose="020B0503020204020204" pitchFamily="34" charset="-122"/>
              </a:rPr>
              <a:t>目录中无其他目录，则一起删除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0" name="矩形 9"/>
          <p:cNvSpPr/>
          <p:nvPr/>
        </p:nvSpPr>
        <p:spPr>
          <a:xfrm>
            <a:off x="841376" y="4481363"/>
            <a:ext cx="10496724" cy="201548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49" y="1741724"/>
            <a:ext cx="10496725" cy="4632037"/>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熟练使用</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命令的使用方法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命令主要用于文件或目录的复制。该命令的语法为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cp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源文件   目标文件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命令的常用参数选项如下。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-a</a:t>
            </a:r>
            <a:r>
              <a:rPr lang="zh-CN" altLang="en-US" sz="2000" dirty="0">
                <a:solidFill>
                  <a:srgbClr val="4C6062"/>
                </a:solidFill>
                <a:latin typeface="微软雅黑" panose="020B0503020204020204" pitchFamily="34" charset="-122"/>
                <a:ea typeface="微软雅黑" panose="020B0503020204020204" pitchFamily="34" charset="-122"/>
              </a:rPr>
              <a:t>：尽可能将文件状态、权限等属性照原状予以复制。</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-f</a:t>
            </a:r>
            <a:r>
              <a:rPr lang="zh-CN" altLang="en-US" sz="2000" dirty="0">
                <a:solidFill>
                  <a:srgbClr val="4C6062"/>
                </a:solidFill>
                <a:latin typeface="微软雅黑" panose="020B0503020204020204" pitchFamily="34" charset="-122"/>
                <a:ea typeface="微软雅黑" panose="020B0503020204020204" pitchFamily="34" charset="-122"/>
              </a:rPr>
              <a:t>：如果目标文件或目录存在，先删除它们再进行复制（即覆盖），并且不提示用户。</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i</a:t>
            </a:r>
            <a:r>
              <a:rPr lang="zh-CN" altLang="en-US" sz="2000" dirty="0">
                <a:solidFill>
                  <a:srgbClr val="4C6062"/>
                </a:solidFill>
                <a:latin typeface="微软雅黑" panose="020B0503020204020204" pitchFamily="34" charset="-122"/>
                <a:ea typeface="微软雅黑" panose="020B0503020204020204" pitchFamily="34" charset="-122"/>
              </a:rPr>
              <a:t>：如果目标文件或目录存在，提示是否覆盖已有的文件。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spcBef>
                <a:spcPts val="360"/>
              </a:spcBef>
              <a:spcAft>
                <a:spcPts val="240"/>
              </a:spcAft>
              <a:buFont typeface="Wingdings" panose="05000000000000000000" pitchFamily="2" charset="2"/>
              <a:buChar char="l"/>
            </a:pP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：递归复制目录，即包含目录下的各级子目录。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49" y="1741724"/>
            <a:ext cx="10496725" cy="3093154"/>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熟练使用</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命令的范例</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2-1】</a:t>
            </a:r>
            <a:r>
              <a:rPr lang="zh-CN" altLang="en-US" sz="2000" dirty="0">
                <a:solidFill>
                  <a:srgbClr val="4C6062"/>
                </a:solidFill>
                <a:latin typeface="微软雅黑" panose="020B0503020204020204" pitchFamily="34" charset="-122"/>
                <a:ea typeface="微软雅黑" panose="020B0503020204020204" pitchFamily="34" charset="-122"/>
              </a:rPr>
              <a:t>用</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身份，将家目录下的</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bashrc</a:t>
            </a:r>
            <a:r>
              <a:rPr lang="zh-CN" altLang="en-US" sz="2000" dirty="0">
                <a:solidFill>
                  <a:srgbClr val="4C6062"/>
                </a:solidFill>
                <a:latin typeface="微软雅黑" panose="020B0503020204020204" pitchFamily="34" charset="-122"/>
                <a:ea typeface="微软雅黑" panose="020B0503020204020204" pitchFamily="34" charset="-122"/>
              </a:rPr>
              <a:t>复制到</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zh-CN" altLang="en-US" sz="2000" dirty="0">
                <a:solidFill>
                  <a:srgbClr val="4C6062"/>
                </a:solidFill>
                <a:latin typeface="微软雅黑" panose="020B0503020204020204" pitchFamily="34" charset="-122"/>
                <a:ea typeface="微软雅黑" panose="020B0503020204020204" pitchFamily="34" charset="-122"/>
              </a:rPr>
              <a:t>下，并更名为</a:t>
            </a:r>
            <a:r>
              <a:rPr lang="en-US" altLang="zh-CN" sz="2000" dirty="0" err="1">
                <a:solidFill>
                  <a:srgbClr val="4C6062"/>
                </a:solidFill>
                <a:latin typeface="微软雅黑" panose="020B0503020204020204" pitchFamily="34" charset="-122"/>
                <a:ea typeface="微软雅黑" panose="020B0503020204020204" pitchFamily="34" charset="-122"/>
              </a:rPr>
              <a:t>bashrc</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cp ~/.</a:t>
            </a:r>
            <a:r>
              <a:rPr lang="en-US" altLang="zh-CN" sz="2000" dirty="0" err="1">
                <a:solidFill>
                  <a:srgbClr val="4C6062"/>
                </a:solidFill>
                <a:latin typeface="微软雅黑" panose="020B0503020204020204" pitchFamily="34" charset="-122"/>
                <a:ea typeface="微软雅黑" panose="020B0503020204020204" pitchFamily="34" charset="-122"/>
              </a:rPr>
              <a:t>bashrc</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cp -</a:t>
            </a:r>
            <a:r>
              <a:rPr lang="en-US" altLang="zh-CN" sz="2000" dirty="0" err="1">
                <a:solidFill>
                  <a:srgbClr val="4C6062"/>
                </a:solidFill>
                <a:latin typeface="微软雅黑" panose="020B0503020204020204" pitchFamily="34" charset="-122"/>
                <a:ea typeface="微软雅黑" panose="020B0503020204020204" pitchFamily="34" charset="-122"/>
              </a:rPr>
              <a:t>i</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bashrc</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44144" y="3429794"/>
            <a:ext cx="9704912" cy="1165682"/>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49" y="1741724"/>
            <a:ext cx="10496725" cy="3631763"/>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熟练使用</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命令的范例</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2-2】</a:t>
            </a:r>
            <a:r>
              <a:rPr lang="zh-CN" altLang="en-US" sz="2000" dirty="0">
                <a:solidFill>
                  <a:srgbClr val="4C6062"/>
                </a:solidFill>
                <a:latin typeface="微软雅黑" panose="020B0503020204020204" pitchFamily="34" charset="-122"/>
                <a:ea typeface="微软雅黑" panose="020B0503020204020204" pitchFamily="34" charset="-122"/>
              </a:rPr>
              <a:t>变换目录到</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zh-CN" altLang="en-US" sz="2000" dirty="0">
                <a:solidFill>
                  <a:srgbClr val="4C6062"/>
                </a:solidFill>
                <a:latin typeface="微软雅黑" panose="020B0503020204020204" pitchFamily="34" charset="-122"/>
                <a:ea typeface="微软雅黑" panose="020B0503020204020204" pitchFamily="34" charset="-122"/>
              </a:rPr>
              <a:t>，并将</a:t>
            </a:r>
            <a:r>
              <a:rPr lang="en-US" altLang="zh-CN" sz="2000" dirty="0">
                <a:solidFill>
                  <a:srgbClr val="4C6062"/>
                </a:solidFill>
                <a:latin typeface="微软雅黑" panose="020B0503020204020204" pitchFamily="34" charset="-122"/>
                <a:ea typeface="微软雅黑" panose="020B0503020204020204" pitchFamily="34" charset="-122"/>
              </a:rPr>
              <a:t>/var/log/</a:t>
            </a:r>
            <a:r>
              <a:rPr lang="en-US" altLang="zh-CN" sz="2000" dirty="0" err="1">
                <a:solidFill>
                  <a:srgbClr val="4C6062"/>
                </a:solidFill>
                <a:latin typeface="微软雅黑" panose="020B0503020204020204" pitchFamily="34" charset="-122"/>
                <a:ea typeface="微软雅黑" panose="020B0503020204020204" pitchFamily="34" charset="-122"/>
              </a:rPr>
              <a:t>wtmp</a:t>
            </a:r>
            <a:r>
              <a:rPr lang="zh-CN" altLang="en-US" sz="2000" dirty="0">
                <a:solidFill>
                  <a:srgbClr val="4C6062"/>
                </a:solidFill>
                <a:latin typeface="微软雅黑" panose="020B0503020204020204" pitchFamily="34" charset="-122"/>
                <a:ea typeface="微软雅黑" panose="020B0503020204020204" pitchFamily="34" charset="-122"/>
              </a:rPr>
              <a:t>复制到</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zh-CN" altLang="en-US" sz="2000" dirty="0">
                <a:solidFill>
                  <a:srgbClr val="4C6062"/>
                </a:solidFill>
                <a:latin typeface="微软雅黑" panose="020B0503020204020204" pitchFamily="34" charset="-122"/>
                <a:ea typeface="微软雅黑" panose="020B0503020204020204" pitchFamily="34" charset="-122"/>
              </a:rPr>
              <a:t>且观察其目录属性。</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cd  /</a:t>
            </a:r>
            <a:r>
              <a:rPr lang="en-US" altLang="zh-CN" sz="2000" dirty="0" err="1">
                <a:solidFill>
                  <a:srgbClr val="4C6062"/>
                </a:solidFill>
                <a:latin typeface="微软雅黑" panose="020B0503020204020204" pitchFamily="34" charset="-122"/>
                <a:ea typeface="微软雅黑" panose="020B0503020204020204" pitchFamily="34" charset="-122"/>
              </a:rPr>
              <a:t>tmp</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 cp /var/log/</a:t>
            </a:r>
            <a:r>
              <a:rPr lang="en-US" altLang="zh-CN" sz="2000" dirty="0" err="1">
                <a:solidFill>
                  <a:srgbClr val="4C6062"/>
                </a:solidFill>
                <a:latin typeface="微软雅黑" panose="020B0503020204020204" pitchFamily="34" charset="-122"/>
                <a:ea typeface="微软雅黑" panose="020B0503020204020204" pitchFamily="34" charset="-122"/>
              </a:rPr>
              <a:t>wtmp</a:t>
            </a:r>
            <a:r>
              <a:rPr lang="en-US" altLang="zh-CN" sz="2000" dirty="0">
                <a:solidFill>
                  <a:srgbClr val="4C6062"/>
                </a:solidFill>
                <a:latin typeface="微软雅黑" panose="020B0503020204020204" pitchFamily="34" charset="-122"/>
                <a:ea typeface="微软雅黑" panose="020B0503020204020204" pitchFamily="34" charset="-122"/>
              </a:rPr>
              <a:t>  . &lt;==</a:t>
            </a:r>
            <a:r>
              <a:rPr lang="zh-CN" altLang="en-US" sz="2000" dirty="0">
                <a:solidFill>
                  <a:srgbClr val="4C6062"/>
                </a:solidFill>
                <a:latin typeface="微软雅黑" panose="020B0503020204020204" pitchFamily="34" charset="-122"/>
                <a:ea typeface="微软雅黑" panose="020B0503020204020204" pitchFamily="34" charset="-122"/>
              </a:rPr>
              <a:t>复制到当前目录，最后的“</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不要忘记</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]#ls  -l  /var/log/</a:t>
            </a:r>
            <a:r>
              <a:rPr lang="en-US" altLang="zh-CN" sz="2000" dirty="0" err="1">
                <a:solidFill>
                  <a:srgbClr val="4C6062"/>
                </a:solidFill>
                <a:latin typeface="微软雅黑" panose="020B0503020204020204" pitchFamily="34" charset="-122"/>
                <a:ea typeface="微软雅黑" panose="020B0503020204020204" pitchFamily="34" charset="-122"/>
              </a:rPr>
              <a:t>wtmp</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wtmp</a:t>
            </a:r>
            <a:endParaRPr lang="en-US" altLang="zh-CN"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44143" y="3407112"/>
            <a:ext cx="10360431" cy="1566716"/>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49" y="1741724"/>
            <a:ext cx="10496725" cy="5170646"/>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熟练使用</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命令的范例</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2-3】</a:t>
            </a:r>
            <a:r>
              <a:rPr lang="zh-CN" altLang="en-US" sz="2000" dirty="0">
                <a:solidFill>
                  <a:srgbClr val="4C6062"/>
                </a:solidFill>
                <a:latin typeface="微软雅黑" panose="020B0503020204020204" pitchFamily="34" charset="-122"/>
                <a:ea typeface="微软雅黑" panose="020B0503020204020204" pitchFamily="34" charset="-122"/>
              </a:rPr>
              <a:t>复制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目录下的所有内容到</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zh-CN" altLang="en-US" sz="2000" dirty="0">
                <a:solidFill>
                  <a:srgbClr val="4C6062"/>
                </a:solidFill>
                <a:latin typeface="微软雅黑" panose="020B0503020204020204" pitchFamily="34" charset="-122"/>
                <a:ea typeface="微软雅黑" panose="020B0503020204020204" pitchFamily="34" charset="-122"/>
              </a:rPr>
              <a:t>文件夹。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 cp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tmp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cp: </a:t>
            </a:r>
            <a:r>
              <a:rPr lang="zh-CN" altLang="en-US" sz="2000" dirty="0">
                <a:solidFill>
                  <a:srgbClr val="4C6062"/>
                </a:solidFill>
                <a:latin typeface="微软雅黑" panose="020B0503020204020204" pitchFamily="34" charset="-122"/>
                <a:ea typeface="微软雅黑" panose="020B0503020204020204" pitchFamily="34" charset="-122"/>
              </a:rPr>
              <a:t>未指定 </a:t>
            </a: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；略过目录</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  &lt;== </a:t>
            </a:r>
            <a:r>
              <a:rPr lang="zh-CN" altLang="en-US" sz="2000" dirty="0">
                <a:solidFill>
                  <a:srgbClr val="4C6062"/>
                </a:solidFill>
                <a:latin typeface="微软雅黑" panose="020B0503020204020204" pitchFamily="34" charset="-122"/>
                <a:ea typeface="微软雅黑" panose="020B0503020204020204" pitchFamily="34" charset="-122"/>
              </a:rPr>
              <a:t>如果是目录则不能直接复制，要加上</a:t>
            </a: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的选项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 cp  -r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tmp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再次强调：</a:t>
            </a:r>
            <a:r>
              <a:rPr lang="en-US" altLang="zh-CN" sz="2000" dirty="0">
                <a:solidFill>
                  <a:srgbClr val="4C6062"/>
                </a:solidFill>
                <a:latin typeface="微软雅黑" panose="020B0503020204020204" pitchFamily="34" charset="-122"/>
                <a:ea typeface="微软雅黑" panose="020B0503020204020204" pitchFamily="34" charset="-122"/>
              </a:rPr>
              <a:t>-r</a:t>
            </a:r>
            <a:r>
              <a:rPr lang="zh-CN" altLang="en-US" sz="2000" dirty="0">
                <a:solidFill>
                  <a:srgbClr val="4C6062"/>
                </a:solidFill>
                <a:latin typeface="微软雅黑" panose="020B0503020204020204" pitchFamily="34" charset="-122"/>
                <a:ea typeface="微软雅黑" panose="020B0503020204020204" pitchFamily="34" charset="-122"/>
              </a:rPr>
              <a:t>可以复制目录，但是，文件与目录的权限可能会被改变。</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所以，在备份时，常常利用“</a:t>
            </a:r>
            <a:r>
              <a:rPr lang="en-US" altLang="zh-CN" sz="2000" dirty="0">
                <a:solidFill>
                  <a:srgbClr val="4C6062"/>
                </a:solidFill>
                <a:latin typeface="微软雅黑" panose="020B0503020204020204" pitchFamily="34" charset="-122"/>
                <a:ea typeface="微软雅黑" panose="020B0503020204020204" pitchFamily="34" charset="-122"/>
              </a:rPr>
              <a:t>cp   -a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命令保持复制前后的对象权限不发生变化</a:t>
            </a: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44143" y="3407112"/>
            <a:ext cx="10360431" cy="1622882"/>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44143" y="3407112"/>
            <a:ext cx="10360431" cy="556082"/>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50" y="1741724"/>
            <a:ext cx="10039526" cy="3631763"/>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熟练使用</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cp</a:t>
            </a:r>
            <a:r>
              <a:rPr lang="zh-CN" altLang="en-US" sz="2000" dirty="0">
                <a:solidFill>
                  <a:srgbClr val="4C6062"/>
                </a:solidFill>
                <a:latin typeface="微软雅黑" panose="020B0503020204020204" pitchFamily="34" charset="-122"/>
                <a:ea typeface="微软雅黑" panose="020B0503020204020204" pitchFamily="34" charset="-122"/>
              </a:rPr>
              <a:t>命令的范例</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2-4】</a:t>
            </a:r>
            <a:r>
              <a:rPr lang="zh-CN" altLang="en-US" sz="2000" dirty="0">
                <a:solidFill>
                  <a:srgbClr val="4C6062"/>
                </a:solidFill>
                <a:latin typeface="微软雅黑" panose="020B0503020204020204" pitchFamily="34" charset="-122"/>
                <a:ea typeface="微软雅黑" panose="020B0503020204020204" pitchFamily="34" charset="-122"/>
              </a:rPr>
              <a:t>若</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bashrc</a:t>
            </a:r>
            <a:r>
              <a:rPr lang="zh-CN" altLang="en-US" sz="2000" dirty="0">
                <a:solidFill>
                  <a:srgbClr val="4C6062"/>
                </a:solidFill>
                <a:latin typeface="微软雅黑" panose="020B0503020204020204" pitchFamily="34" charset="-122"/>
                <a:ea typeface="微软雅黑" panose="020B0503020204020204" pitchFamily="34" charset="-122"/>
              </a:rPr>
              <a:t>比</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bashrc</a:t>
            </a:r>
            <a:r>
              <a:rPr lang="zh-CN" altLang="en-US" sz="2000" dirty="0">
                <a:solidFill>
                  <a:srgbClr val="4C6062"/>
                </a:solidFill>
                <a:latin typeface="微软雅黑" panose="020B0503020204020204" pitchFamily="34" charset="-122"/>
                <a:ea typeface="微软雅黑" panose="020B0503020204020204" pitchFamily="34" charset="-122"/>
              </a:rPr>
              <a:t>新才复制过来。</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 cp  -u  ~/.</a:t>
            </a:r>
            <a:r>
              <a:rPr lang="en-US" altLang="zh-CN" sz="2000" dirty="0" err="1">
                <a:solidFill>
                  <a:srgbClr val="4C6062"/>
                </a:solidFill>
                <a:latin typeface="微软雅黑" panose="020B0503020204020204" pitchFamily="34" charset="-122"/>
                <a:ea typeface="微软雅黑" panose="020B0503020204020204" pitchFamily="34" charset="-122"/>
              </a:rPr>
              <a:t>bashrc</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bashrc</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-u</a:t>
            </a:r>
            <a:r>
              <a:rPr lang="zh-CN" altLang="en-US" sz="2000" dirty="0">
                <a:solidFill>
                  <a:srgbClr val="4C6062"/>
                </a:solidFill>
                <a:latin typeface="微软雅黑" panose="020B0503020204020204" pitchFamily="34" charset="-122"/>
                <a:ea typeface="微软雅黑" panose="020B0503020204020204" pitchFamily="34" charset="-122"/>
              </a:rPr>
              <a:t>的特性是在目标文件与来源文件有差异时，才会复制。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所以，常被用于“备份”的工作当中</a:t>
            </a: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49" y="1448594"/>
            <a:ext cx="10496725" cy="6478697"/>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mv</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mv</a:t>
            </a:r>
            <a:r>
              <a:rPr lang="zh-CN" altLang="en-US" sz="2000" dirty="0">
                <a:solidFill>
                  <a:srgbClr val="4C6062"/>
                </a:solidFill>
                <a:latin typeface="微软雅黑" panose="020B0503020204020204" pitchFamily="34" charset="-122"/>
                <a:ea typeface="微软雅黑" panose="020B0503020204020204" pitchFamily="34" charset="-122"/>
              </a:rPr>
              <a:t>命令主要用于文件或目录的移动或改名。该命令的语法为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mv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源文件或目录   目标文件或目录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mv</a:t>
            </a:r>
            <a:r>
              <a:rPr lang="zh-CN" altLang="en-US" sz="2000" dirty="0">
                <a:solidFill>
                  <a:srgbClr val="4C6062"/>
                </a:solidFill>
                <a:latin typeface="微软雅黑" panose="020B0503020204020204" pitchFamily="34" charset="-122"/>
                <a:ea typeface="微软雅黑" panose="020B0503020204020204" pitchFamily="34" charset="-122"/>
              </a:rPr>
              <a:t>命令的常用参数选项如下。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i</a:t>
            </a:r>
            <a:r>
              <a:rPr lang="zh-CN" altLang="en-US" sz="2000" dirty="0">
                <a:solidFill>
                  <a:srgbClr val="4C6062"/>
                </a:solidFill>
                <a:latin typeface="微软雅黑" panose="020B0503020204020204" pitchFamily="34" charset="-122"/>
                <a:ea typeface="微软雅黑" panose="020B0503020204020204" pitchFamily="34" charset="-122"/>
              </a:rPr>
              <a:t>：如果目标文件或目录存在，则提示是否覆盖目标文件或目录。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-f</a:t>
            </a:r>
            <a:r>
              <a:rPr lang="zh-CN" altLang="en-US" sz="2000" dirty="0">
                <a:solidFill>
                  <a:srgbClr val="4C6062"/>
                </a:solidFill>
                <a:latin typeface="微软雅黑" panose="020B0503020204020204" pitchFamily="34" charset="-122"/>
                <a:ea typeface="微软雅黑" panose="020B0503020204020204" pitchFamily="34" charset="-122"/>
              </a:rPr>
              <a:t>：无论目标文件或目录是否存在，直接覆盖目标文件或目录，不提示。</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将当前目录下的</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wtmp</a:t>
            </a:r>
            <a:r>
              <a:rPr lang="zh-CN" altLang="en-US" sz="2000" dirty="0">
                <a:solidFill>
                  <a:srgbClr val="4C6062"/>
                </a:solidFill>
                <a:latin typeface="微软雅黑" panose="020B0503020204020204" pitchFamily="34" charset="-122"/>
                <a:ea typeface="微软雅黑" panose="020B0503020204020204" pitchFamily="34" charset="-122"/>
              </a:rPr>
              <a:t>文件移动到</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usr</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目录下，文件名不变</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[yangyun@Server01 ~]$ exit</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 cd</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mv /</a:t>
            </a:r>
            <a:r>
              <a:rPr lang="en-US" altLang="zh-CN" sz="2000" dirty="0" err="1">
                <a:solidFill>
                  <a:srgbClr val="4C6062"/>
                </a:solidFill>
                <a:latin typeface="微软雅黑" panose="020B0503020204020204" pitchFamily="34" charset="-122"/>
                <a:ea typeface="微软雅黑" panose="020B0503020204020204" pitchFamily="34" charset="-122"/>
              </a:rPr>
              <a:t>tmp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wtmp</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usr</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将</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usr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wtmp</a:t>
            </a:r>
            <a:r>
              <a:rPr lang="zh-CN" altLang="en-US" sz="2000" dirty="0">
                <a:solidFill>
                  <a:srgbClr val="4C6062"/>
                </a:solidFill>
                <a:latin typeface="微软雅黑" panose="020B0503020204020204" pitchFamily="34" charset="-122"/>
                <a:ea typeface="微软雅黑" panose="020B0503020204020204" pitchFamily="34" charset="-122"/>
              </a:rPr>
              <a:t>文件移动到根目录下，移动后的文件名为</a:t>
            </a:r>
            <a:r>
              <a:rPr lang="en-US" altLang="zh-CN" sz="2000" dirty="0" err="1">
                <a:solidFill>
                  <a:srgbClr val="4C6062"/>
                </a:solidFill>
                <a:latin typeface="微软雅黑" panose="020B0503020204020204" pitchFamily="34" charset="-122"/>
                <a:ea typeface="微软雅黑" panose="020B0503020204020204" pitchFamily="34" charset="-122"/>
              </a:rPr>
              <a:t>tt</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mv /</a:t>
            </a:r>
            <a:r>
              <a:rPr lang="en-US" altLang="zh-CN" sz="2000" dirty="0" err="1">
                <a:solidFill>
                  <a:srgbClr val="4C6062"/>
                </a:solidFill>
                <a:latin typeface="微软雅黑" panose="020B0503020204020204" pitchFamily="34" charset="-122"/>
                <a:ea typeface="微软雅黑" panose="020B0503020204020204" pitchFamily="34" charset="-122"/>
              </a:rPr>
              <a:t>usr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wtmp</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tt</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indent="457200">
              <a:spcBef>
                <a:spcPts val="360"/>
              </a:spcBef>
              <a:spcAft>
                <a:spcPts val="240"/>
              </a:spcAft>
              <a:buFont typeface="Wingdings" panose="05000000000000000000" pitchFamily="2" charset="2"/>
              <a:buChar char="l"/>
            </a:pP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705561" y="4420394"/>
            <a:ext cx="10360431" cy="2302025"/>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05561" y="5334795"/>
            <a:ext cx="10360431" cy="14478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49" y="1448594"/>
            <a:ext cx="10496725" cy="5432256"/>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rm</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rm</a:t>
            </a:r>
            <a:r>
              <a:rPr lang="zh-CN" altLang="en-US" sz="2000" dirty="0">
                <a:solidFill>
                  <a:srgbClr val="4C6062"/>
                </a:solidFill>
                <a:latin typeface="微软雅黑" panose="020B0503020204020204" pitchFamily="34" charset="-122"/>
                <a:ea typeface="微软雅黑" panose="020B0503020204020204" pitchFamily="34" charset="-122"/>
              </a:rPr>
              <a:t>命令主要用于文件或目录的删除。该命令的语法为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rm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文件名或目录名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rm</a:t>
            </a:r>
            <a:r>
              <a:rPr lang="zh-CN" altLang="en-US" sz="2000" dirty="0">
                <a:solidFill>
                  <a:srgbClr val="4C6062"/>
                </a:solidFill>
                <a:latin typeface="微软雅黑" panose="020B0503020204020204" pitchFamily="34" charset="-122"/>
                <a:ea typeface="微软雅黑" panose="020B0503020204020204" pitchFamily="34" charset="-122"/>
              </a:rPr>
              <a:t>命令的常用参数选项如下。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i</a:t>
            </a:r>
            <a:r>
              <a:rPr lang="zh-CN" altLang="en-US" sz="2000" dirty="0">
                <a:solidFill>
                  <a:srgbClr val="4C6062"/>
                </a:solidFill>
                <a:latin typeface="微软雅黑" panose="020B0503020204020204" pitchFamily="34" charset="-122"/>
                <a:ea typeface="微软雅黑" panose="020B0503020204020204" pitchFamily="34" charset="-122"/>
              </a:rPr>
              <a:t>：删除文件或目录时提示用户。</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-f</a:t>
            </a:r>
            <a:r>
              <a:rPr lang="zh-CN" altLang="en-US" sz="2000" dirty="0">
                <a:solidFill>
                  <a:srgbClr val="4C6062"/>
                </a:solidFill>
                <a:latin typeface="微软雅黑" panose="020B0503020204020204" pitchFamily="34" charset="-122"/>
                <a:ea typeface="微软雅黑" panose="020B0503020204020204" pitchFamily="34" charset="-122"/>
              </a:rPr>
              <a:t>：删除文件或目录时不提示用户。</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-R</a:t>
            </a:r>
            <a:r>
              <a:rPr lang="zh-CN" altLang="en-US" sz="2000" dirty="0">
                <a:solidFill>
                  <a:srgbClr val="4C6062"/>
                </a:solidFill>
                <a:latin typeface="微软雅黑" panose="020B0503020204020204" pitchFamily="34" charset="-122"/>
                <a:ea typeface="微软雅黑" panose="020B0503020204020204" pitchFamily="34" charset="-122"/>
              </a:rPr>
              <a:t>：递归删除目录，即包含目录下的文件和各级子目录。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将当前目录下的</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tmp</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wtmp</a:t>
            </a:r>
            <a:r>
              <a:rPr lang="zh-CN" altLang="en-US" sz="1200" dirty="0">
                <a:solidFill>
                  <a:srgbClr val="4C6062"/>
                </a:solidFill>
                <a:latin typeface="微软雅黑" panose="020B0503020204020204" pitchFamily="34" charset="-122"/>
                <a:ea typeface="微软雅黑" panose="020B0503020204020204" pitchFamily="34" charset="-122"/>
              </a:rPr>
              <a:t>文件移动到</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usr</a:t>
            </a: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目录下，文件名不变</a:t>
            </a:r>
            <a:endParaRPr lang="zh-CN" altLang="en-US" sz="12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[yangyun@Server01 ~]$ exit</a:t>
            </a:r>
            <a:endParaRPr lang="en-US" altLang="zh-CN" sz="12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a:t>
            </a:r>
            <a:r>
              <a:rPr lang="en-US" altLang="zh-CN" sz="1200" dirty="0" err="1">
                <a:solidFill>
                  <a:srgbClr val="4C6062"/>
                </a:solidFill>
                <a:latin typeface="微软雅黑" panose="020B0503020204020204" pitchFamily="34" charset="-122"/>
                <a:ea typeface="微软雅黑" panose="020B0503020204020204" pitchFamily="34" charset="-122"/>
              </a:rPr>
              <a:t>tmp</a:t>
            </a:r>
            <a:r>
              <a:rPr lang="en-US" altLang="zh-CN" sz="1200" dirty="0">
                <a:solidFill>
                  <a:srgbClr val="4C6062"/>
                </a:solidFill>
                <a:latin typeface="微软雅黑" panose="020B0503020204020204" pitchFamily="34" charset="-122"/>
                <a:ea typeface="微软雅黑" panose="020B0503020204020204" pitchFamily="34" charset="-122"/>
              </a:rPr>
              <a:t>]# cd</a:t>
            </a:r>
            <a:endParaRPr lang="en-US" altLang="zh-CN" sz="12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 mv /</a:t>
            </a:r>
            <a:r>
              <a:rPr lang="en-US" altLang="zh-CN" sz="1200" dirty="0" err="1">
                <a:solidFill>
                  <a:srgbClr val="4C6062"/>
                </a:solidFill>
                <a:latin typeface="微软雅黑" panose="020B0503020204020204" pitchFamily="34" charset="-122"/>
                <a:ea typeface="微软雅黑" panose="020B0503020204020204" pitchFamily="34" charset="-122"/>
              </a:rPr>
              <a:t>tmp</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wtmp</a:t>
            </a:r>
            <a:r>
              <a:rPr lang="en-US" altLang="zh-CN" sz="1200" dirty="0">
                <a:solidFill>
                  <a:srgbClr val="4C6062"/>
                </a:solidFill>
                <a:latin typeface="微软雅黑" panose="020B0503020204020204" pitchFamily="34" charset="-122"/>
                <a:ea typeface="微软雅黑" panose="020B0503020204020204" pitchFamily="34" charset="-122"/>
              </a:rPr>
              <a:t> /</a:t>
            </a:r>
            <a:r>
              <a:rPr lang="en-US" altLang="zh-CN" sz="1200" dirty="0" err="1">
                <a:solidFill>
                  <a:srgbClr val="4C6062"/>
                </a:solidFill>
                <a:latin typeface="微软雅黑" panose="020B0503020204020204" pitchFamily="34" charset="-122"/>
                <a:ea typeface="微软雅黑" panose="020B0503020204020204" pitchFamily="34" charset="-122"/>
              </a:rPr>
              <a:t>usr</a:t>
            </a:r>
            <a:r>
              <a:rPr lang="en-US" altLang="zh-CN" sz="1200" dirty="0">
                <a:solidFill>
                  <a:srgbClr val="4C6062"/>
                </a:solidFill>
                <a:latin typeface="微软雅黑" panose="020B0503020204020204" pitchFamily="34" charset="-122"/>
                <a:ea typeface="微软雅黑" panose="020B0503020204020204" pitchFamily="34" charset="-122"/>
              </a:rPr>
              <a:t>/</a:t>
            </a:r>
            <a:endParaRPr lang="en-US" altLang="zh-CN" sz="12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将</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usr</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wtmp</a:t>
            </a:r>
            <a:r>
              <a:rPr lang="zh-CN" altLang="en-US" sz="1200" dirty="0">
                <a:solidFill>
                  <a:srgbClr val="4C6062"/>
                </a:solidFill>
                <a:latin typeface="微软雅黑" panose="020B0503020204020204" pitchFamily="34" charset="-122"/>
                <a:ea typeface="微软雅黑" panose="020B0503020204020204" pitchFamily="34" charset="-122"/>
              </a:rPr>
              <a:t>文件移动到根目录下，移动后的文件名为</a:t>
            </a:r>
            <a:r>
              <a:rPr lang="en-US" altLang="zh-CN" sz="1200" dirty="0" err="1">
                <a:solidFill>
                  <a:srgbClr val="4C6062"/>
                </a:solidFill>
                <a:latin typeface="微软雅黑" panose="020B0503020204020204" pitchFamily="34" charset="-122"/>
                <a:ea typeface="微软雅黑" panose="020B0503020204020204" pitchFamily="34" charset="-122"/>
              </a:rPr>
              <a:t>tt</a:t>
            </a:r>
            <a:endParaRPr lang="en-US" altLang="zh-CN" sz="12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 mv /</a:t>
            </a:r>
            <a:r>
              <a:rPr lang="en-US" altLang="zh-CN" sz="1200" dirty="0" err="1">
                <a:solidFill>
                  <a:srgbClr val="4C6062"/>
                </a:solidFill>
                <a:latin typeface="微软雅黑" panose="020B0503020204020204" pitchFamily="34" charset="-122"/>
                <a:ea typeface="微软雅黑" panose="020B0503020204020204" pitchFamily="34" charset="-122"/>
              </a:rPr>
              <a:t>usr</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wtmp</a:t>
            </a:r>
            <a:r>
              <a:rPr lang="en-US" altLang="zh-CN" sz="1200" dirty="0">
                <a:solidFill>
                  <a:srgbClr val="4C6062"/>
                </a:solidFill>
                <a:latin typeface="微软雅黑" panose="020B0503020204020204" pitchFamily="34" charset="-122"/>
                <a:ea typeface="微软雅黑" panose="020B0503020204020204" pitchFamily="34" charset="-122"/>
              </a:rPr>
              <a:t> /</a:t>
            </a:r>
            <a:r>
              <a:rPr lang="en-US" altLang="zh-CN" sz="1200" dirty="0" err="1">
                <a:solidFill>
                  <a:srgbClr val="4C6062"/>
                </a:solidFill>
                <a:latin typeface="微软雅黑" panose="020B0503020204020204" pitchFamily="34" charset="-122"/>
                <a:ea typeface="微软雅黑" panose="020B0503020204020204" pitchFamily="34" charset="-122"/>
              </a:rPr>
              <a:t>tt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05561" y="5334795"/>
            <a:ext cx="10360431" cy="151453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2" name="文本框 1"/>
          <p:cNvSpPr txBox="1"/>
          <p:nvPr/>
        </p:nvSpPr>
        <p:spPr>
          <a:xfrm>
            <a:off x="860249" y="1448594"/>
            <a:ext cx="10496725" cy="5324535"/>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touch</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touch</a:t>
            </a:r>
            <a:r>
              <a:rPr lang="zh-CN" altLang="en-US" sz="2000" dirty="0">
                <a:solidFill>
                  <a:srgbClr val="4C6062"/>
                </a:solidFill>
                <a:latin typeface="微软雅黑" panose="020B0503020204020204" pitchFamily="34" charset="-122"/>
                <a:ea typeface="微软雅黑" panose="020B0503020204020204" pitchFamily="34" charset="-122"/>
              </a:rPr>
              <a:t>命令用于建立文件或更新文件的修改日期。该命令的语法为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touch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文件名或目录名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touch</a:t>
            </a:r>
            <a:r>
              <a:rPr lang="zh-CN" altLang="en-US" sz="2000" dirty="0">
                <a:solidFill>
                  <a:srgbClr val="4C6062"/>
                </a:solidFill>
                <a:latin typeface="微软雅黑" panose="020B0503020204020204" pitchFamily="34" charset="-122"/>
                <a:ea typeface="微软雅黑" panose="020B0503020204020204" pitchFamily="34" charset="-122"/>
              </a:rPr>
              <a:t>命令的常用参数选项如下。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-d </a:t>
            </a:r>
            <a:r>
              <a:rPr lang="en-US" altLang="zh-CN" sz="2000" dirty="0" err="1">
                <a:solidFill>
                  <a:srgbClr val="4C6062"/>
                </a:solidFill>
                <a:latin typeface="微软雅黑" panose="020B0503020204020204" pitchFamily="34" charset="-122"/>
                <a:ea typeface="微软雅黑" panose="020B0503020204020204" pitchFamily="34" charset="-122"/>
              </a:rPr>
              <a:t>yyyymmdd</a:t>
            </a:r>
            <a:r>
              <a:rPr lang="zh-CN" altLang="en-US" sz="2000" dirty="0">
                <a:solidFill>
                  <a:srgbClr val="4C6062"/>
                </a:solidFill>
                <a:latin typeface="微软雅黑" panose="020B0503020204020204" pitchFamily="34" charset="-122"/>
                <a:ea typeface="微软雅黑" panose="020B0503020204020204" pitchFamily="34" charset="-122"/>
              </a:rPr>
              <a:t>：把文件的存取或修改时间改为</a:t>
            </a:r>
            <a:r>
              <a:rPr lang="en-US" altLang="zh-CN" sz="2000" dirty="0" err="1">
                <a:solidFill>
                  <a:srgbClr val="4C6062"/>
                </a:solidFill>
                <a:latin typeface="微软雅黑" panose="020B0503020204020204" pitchFamily="34" charset="-122"/>
                <a:ea typeface="微软雅黑" panose="020B0503020204020204" pitchFamily="34" charset="-122"/>
              </a:rPr>
              <a:t>yyyy</a:t>
            </a:r>
            <a:r>
              <a:rPr lang="zh-CN" altLang="en-US" sz="2000" dirty="0">
                <a:solidFill>
                  <a:srgbClr val="4C6062"/>
                </a:solidFill>
                <a:latin typeface="微软雅黑" panose="020B0503020204020204" pitchFamily="34" charset="-122"/>
                <a:ea typeface="微软雅黑" panose="020B0503020204020204" pitchFamily="34" charset="-122"/>
              </a:rPr>
              <a:t>年</a:t>
            </a:r>
            <a:r>
              <a:rPr lang="en-US" altLang="zh-CN" sz="2000" dirty="0">
                <a:solidFill>
                  <a:srgbClr val="4C6062"/>
                </a:solidFill>
                <a:latin typeface="微软雅黑" panose="020B0503020204020204" pitchFamily="34" charset="-122"/>
                <a:ea typeface="微软雅黑" panose="020B0503020204020204" pitchFamily="34" charset="-122"/>
              </a:rPr>
              <a:t>mm</a:t>
            </a:r>
            <a:r>
              <a:rPr lang="zh-CN" altLang="en-US" sz="2000" dirty="0">
                <a:solidFill>
                  <a:srgbClr val="4C6062"/>
                </a:solidFill>
                <a:latin typeface="微软雅黑" panose="020B0503020204020204" pitchFamily="34" charset="-122"/>
                <a:ea typeface="微软雅黑" panose="020B0503020204020204" pitchFamily="34" charset="-122"/>
              </a:rPr>
              <a:t>月</a:t>
            </a:r>
            <a:r>
              <a:rPr lang="en-US" altLang="zh-CN" sz="2000" dirty="0">
                <a:solidFill>
                  <a:srgbClr val="4C6062"/>
                </a:solidFill>
                <a:latin typeface="微软雅黑" panose="020B0503020204020204" pitchFamily="34" charset="-122"/>
                <a:ea typeface="微软雅黑" panose="020B0503020204020204" pitchFamily="34" charset="-122"/>
              </a:rPr>
              <a:t>dd</a:t>
            </a:r>
            <a:r>
              <a:rPr lang="zh-CN" altLang="en-US" sz="2000" dirty="0">
                <a:solidFill>
                  <a:srgbClr val="4C6062"/>
                </a:solidFill>
                <a:latin typeface="微软雅黑" panose="020B0503020204020204" pitchFamily="34" charset="-122"/>
                <a:ea typeface="微软雅黑" panose="020B0503020204020204" pitchFamily="34" charset="-122"/>
              </a:rPr>
              <a:t>日。</a:t>
            </a: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a:t>
            </a:r>
            <a:r>
              <a:rPr lang="zh-CN" altLang="en-US" sz="2000" dirty="0">
                <a:solidFill>
                  <a:srgbClr val="4C6062"/>
                </a:solidFill>
                <a:latin typeface="微软雅黑" panose="020B0503020204020204" pitchFamily="34" charset="-122"/>
                <a:ea typeface="微软雅黑" panose="020B0503020204020204" pitchFamily="34" charset="-122"/>
              </a:rPr>
              <a:t>：只把文件的存取时间改为当前时间。</a:t>
            </a:r>
            <a:endParaRPr lang="zh-CN" altLang="en-US" sz="2000" dirty="0">
              <a:solidFill>
                <a:srgbClr val="4C6062"/>
              </a:solidFill>
              <a:latin typeface="微软雅黑" panose="020B0503020204020204" pitchFamily="34" charset="-122"/>
              <a:ea typeface="微软雅黑" panose="020B0503020204020204" pitchFamily="34" charset="-122"/>
            </a:endParaRPr>
          </a:p>
          <a:p>
            <a:pPr>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-m</a:t>
            </a:r>
            <a:r>
              <a:rPr lang="zh-CN" altLang="en-US" sz="2000" dirty="0">
                <a:solidFill>
                  <a:srgbClr val="4C6062"/>
                </a:solidFill>
                <a:latin typeface="微软雅黑" panose="020B0503020204020204" pitchFamily="34" charset="-122"/>
                <a:ea typeface="微软雅黑" panose="020B0503020204020204" pitchFamily="34" charset="-122"/>
              </a:rPr>
              <a:t>：只把文件的修改时间改为当前时间。</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a:t>
            </a:r>
            <a:r>
              <a:rPr lang="en-US" altLang="zh-CN" sz="1400" dirty="0" err="1">
                <a:solidFill>
                  <a:srgbClr val="4C6062"/>
                </a:solidFill>
                <a:latin typeface="微软雅黑" panose="020B0503020204020204" pitchFamily="34" charset="-122"/>
                <a:ea typeface="微软雅黑" panose="020B0503020204020204" pitchFamily="34" charset="-122"/>
              </a:rPr>
              <a:t>dir</a:t>
            </a:r>
            <a:r>
              <a:rPr lang="en-US" altLang="zh-CN" sz="1400" dirty="0">
                <a:solidFill>
                  <a:srgbClr val="4C6062"/>
                </a:solidFill>
                <a:latin typeface="微软雅黑" panose="020B0503020204020204" pitchFamily="34" charset="-122"/>
                <a:ea typeface="微软雅黑" panose="020B0503020204020204" pitchFamily="34" charset="-122"/>
              </a:rPr>
              <a:t>]# cd</a:t>
            </a:r>
            <a:endParaRPr lang="en-US" altLang="zh-CN" sz="14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touch aa		</a:t>
            </a:r>
            <a:endParaRPr lang="en-US" altLang="zh-CN" sz="14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如果当前目录下存在</a:t>
            </a:r>
            <a:r>
              <a:rPr lang="en-US" altLang="zh-CN" sz="1400" dirty="0">
                <a:solidFill>
                  <a:srgbClr val="4C6062"/>
                </a:solidFill>
                <a:latin typeface="微软雅黑" panose="020B0503020204020204" pitchFamily="34" charset="-122"/>
                <a:ea typeface="微软雅黑" panose="020B0503020204020204" pitchFamily="34" charset="-122"/>
              </a:rPr>
              <a:t>aa</a:t>
            </a:r>
            <a:r>
              <a:rPr lang="zh-CN" altLang="en-US" sz="1400" dirty="0">
                <a:solidFill>
                  <a:srgbClr val="4C6062"/>
                </a:solidFill>
                <a:latin typeface="微软雅黑" panose="020B0503020204020204" pitchFamily="34" charset="-122"/>
                <a:ea typeface="微软雅黑" panose="020B0503020204020204" pitchFamily="34" charset="-122"/>
              </a:rPr>
              <a:t>文件，则把</a:t>
            </a:r>
            <a:r>
              <a:rPr lang="en-US" altLang="zh-CN" sz="1400" dirty="0">
                <a:solidFill>
                  <a:srgbClr val="4C6062"/>
                </a:solidFill>
                <a:latin typeface="微软雅黑" panose="020B0503020204020204" pitchFamily="34" charset="-122"/>
                <a:ea typeface="微软雅黑" panose="020B0503020204020204" pitchFamily="34" charset="-122"/>
              </a:rPr>
              <a:t>aa</a:t>
            </a:r>
            <a:r>
              <a:rPr lang="zh-CN" altLang="en-US" sz="1400" dirty="0">
                <a:solidFill>
                  <a:srgbClr val="4C6062"/>
                </a:solidFill>
                <a:latin typeface="微软雅黑" panose="020B0503020204020204" pitchFamily="34" charset="-122"/>
                <a:ea typeface="微软雅黑" panose="020B0503020204020204" pitchFamily="34" charset="-122"/>
              </a:rPr>
              <a:t>文件的存取和修改时间改为当前时间</a:t>
            </a:r>
            <a:endParaRPr lang="zh-CN" altLang="en-US" sz="14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如果不存在</a:t>
            </a:r>
            <a:r>
              <a:rPr lang="en-US" altLang="zh-CN" sz="1400" dirty="0">
                <a:solidFill>
                  <a:srgbClr val="4C6062"/>
                </a:solidFill>
                <a:latin typeface="微软雅黑" panose="020B0503020204020204" pitchFamily="34" charset="-122"/>
                <a:ea typeface="微软雅黑" panose="020B0503020204020204" pitchFamily="34" charset="-122"/>
              </a:rPr>
              <a:t>aa</a:t>
            </a:r>
            <a:r>
              <a:rPr lang="zh-CN" altLang="en-US" sz="1400" dirty="0">
                <a:solidFill>
                  <a:srgbClr val="4C6062"/>
                </a:solidFill>
                <a:latin typeface="微软雅黑" panose="020B0503020204020204" pitchFamily="34" charset="-122"/>
                <a:ea typeface="微软雅黑" panose="020B0503020204020204" pitchFamily="34" charset="-122"/>
              </a:rPr>
              <a:t>文件，则新建</a:t>
            </a:r>
            <a:r>
              <a:rPr lang="en-US" altLang="zh-CN" sz="1400" dirty="0">
                <a:solidFill>
                  <a:srgbClr val="4C6062"/>
                </a:solidFill>
                <a:latin typeface="微软雅黑" panose="020B0503020204020204" pitchFamily="34" charset="-122"/>
                <a:ea typeface="微软雅黑" panose="020B0503020204020204" pitchFamily="34" charset="-122"/>
              </a:rPr>
              <a:t>aa</a:t>
            </a:r>
            <a:r>
              <a:rPr lang="zh-CN" altLang="en-US" sz="1400" dirty="0">
                <a:solidFill>
                  <a:srgbClr val="4C6062"/>
                </a:solidFill>
                <a:latin typeface="微软雅黑" panose="020B0503020204020204" pitchFamily="34" charset="-122"/>
                <a:ea typeface="微软雅黑" panose="020B0503020204020204" pitchFamily="34" charset="-122"/>
              </a:rPr>
              <a:t>文件</a:t>
            </a:r>
            <a:endParaRPr lang="zh-CN" altLang="en-US" sz="1400" dirty="0">
              <a:solidFill>
                <a:srgbClr val="4C6062"/>
              </a:solidFill>
              <a:latin typeface="微软雅黑" panose="020B0503020204020204" pitchFamily="34" charset="-122"/>
              <a:ea typeface="微软雅黑" panose="020B0503020204020204" pitchFamily="34" charset="-122"/>
            </a:endParaRPr>
          </a:p>
          <a:p>
            <a:pPr marL="3429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touch -d 20220808 aa 	//</a:t>
            </a:r>
            <a:r>
              <a:rPr lang="zh-CN" altLang="en-US" sz="1400" dirty="0">
                <a:solidFill>
                  <a:srgbClr val="4C6062"/>
                </a:solidFill>
                <a:latin typeface="微软雅黑" panose="020B0503020204020204" pitchFamily="34" charset="-122"/>
                <a:ea typeface="微软雅黑" panose="020B0503020204020204" pitchFamily="34" charset="-122"/>
              </a:rPr>
              <a:t>将</a:t>
            </a:r>
            <a:r>
              <a:rPr lang="en-US" altLang="zh-CN" sz="1400" dirty="0">
                <a:solidFill>
                  <a:srgbClr val="4C6062"/>
                </a:solidFill>
                <a:latin typeface="微软雅黑" panose="020B0503020204020204" pitchFamily="34" charset="-122"/>
                <a:ea typeface="微软雅黑" panose="020B0503020204020204" pitchFamily="34" charset="-122"/>
              </a:rPr>
              <a:t>aa</a:t>
            </a:r>
            <a:r>
              <a:rPr lang="zh-CN" altLang="en-US" sz="1400" dirty="0">
                <a:solidFill>
                  <a:srgbClr val="4C6062"/>
                </a:solidFill>
                <a:latin typeface="微软雅黑" panose="020B0503020204020204" pitchFamily="34" charset="-122"/>
                <a:ea typeface="微软雅黑" panose="020B0503020204020204" pitchFamily="34" charset="-122"/>
              </a:rPr>
              <a:t>文件的存取和修改时间改为</a:t>
            </a:r>
            <a:r>
              <a:rPr lang="en-US" altLang="zh-CN" sz="1400" dirty="0">
                <a:solidFill>
                  <a:srgbClr val="4C6062"/>
                </a:solidFill>
                <a:latin typeface="微软雅黑" panose="020B0503020204020204" pitchFamily="34" charset="-122"/>
                <a:ea typeface="微软雅黑" panose="020B0503020204020204" pitchFamily="34" charset="-122"/>
              </a:rPr>
              <a:t>2022</a:t>
            </a:r>
            <a:r>
              <a:rPr lang="zh-CN" altLang="en-US" sz="1400" dirty="0">
                <a:solidFill>
                  <a:srgbClr val="4C6062"/>
                </a:solidFill>
                <a:latin typeface="微软雅黑" panose="020B0503020204020204" pitchFamily="34" charset="-122"/>
                <a:ea typeface="微软雅黑" panose="020B0503020204020204" pitchFamily="34" charset="-122"/>
              </a:rPr>
              <a:t>年</a:t>
            </a:r>
            <a:r>
              <a:rPr lang="en-US" altLang="zh-CN" sz="1400" dirty="0">
                <a:solidFill>
                  <a:srgbClr val="4C6062"/>
                </a:solidFill>
                <a:latin typeface="微软雅黑" panose="020B0503020204020204" pitchFamily="34" charset="-122"/>
                <a:ea typeface="微软雅黑" panose="020B0503020204020204" pitchFamily="34" charset="-122"/>
              </a:rPr>
              <a:t>8</a:t>
            </a:r>
            <a:r>
              <a:rPr lang="zh-CN" altLang="en-US" sz="1400" dirty="0">
                <a:solidFill>
                  <a:srgbClr val="4C6062"/>
                </a:solidFill>
                <a:latin typeface="微软雅黑" panose="020B0503020204020204" pitchFamily="34" charset="-122"/>
                <a:ea typeface="微软雅黑" panose="020B0503020204020204" pitchFamily="34" charset="-122"/>
              </a:rPr>
              <a:t>月</a:t>
            </a:r>
            <a:r>
              <a:rPr lang="en-US" altLang="zh-CN" sz="1400" dirty="0">
                <a:solidFill>
                  <a:srgbClr val="4C6062"/>
                </a:solidFill>
                <a:latin typeface="微软雅黑" panose="020B0503020204020204" pitchFamily="34" charset="-122"/>
                <a:ea typeface="微软雅黑" panose="020B0503020204020204" pitchFamily="34" charset="-122"/>
              </a:rPr>
              <a:t>8</a:t>
            </a:r>
            <a:r>
              <a:rPr lang="zh-CN" altLang="en-US" sz="1400" dirty="0">
                <a:solidFill>
                  <a:srgbClr val="4C6062"/>
                </a:solidFill>
                <a:latin typeface="微软雅黑" panose="020B0503020204020204" pitchFamily="34" charset="-122"/>
                <a:ea typeface="微软雅黑" panose="020B0503020204020204" pitchFamily="34" charset="-122"/>
              </a:rPr>
              <a:t>日</a:t>
            </a: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05561" y="4191794"/>
            <a:ext cx="10360431" cy="2657535"/>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5347105"/>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rpm</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rpm</a:t>
            </a:r>
            <a:r>
              <a:rPr lang="zh-CN" altLang="en-US" sz="2000" dirty="0">
                <a:solidFill>
                  <a:srgbClr val="4C6062"/>
                </a:solidFill>
                <a:latin typeface="微软雅黑" panose="020B0503020204020204" pitchFamily="34" charset="-122"/>
                <a:ea typeface="微软雅黑" panose="020B0503020204020204" pitchFamily="34" charset="-122"/>
              </a:rPr>
              <a:t>命令主要用于对</a:t>
            </a:r>
            <a:r>
              <a:rPr lang="en-US" altLang="zh-CN" sz="2000" dirty="0">
                <a:solidFill>
                  <a:srgbClr val="4C6062"/>
                </a:solidFill>
                <a:latin typeface="微软雅黑" panose="020B0503020204020204" pitchFamily="34" charset="-122"/>
                <a:ea typeface="微软雅黑" panose="020B0503020204020204" pitchFamily="34" charset="-122"/>
              </a:rPr>
              <a:t>RPM</a:t>
            </a:r>
            <a:r>
              <a:rPr lang="zh-CN" altLang="en-US" sz="2000" dirty="0">
                <a:solidFill>
                  <a:srgbClr val="4C6062"/>
                </a:solidFill>
                <a:latin typeface="微软雅黑" panose="020B0503020204020204" pitchFamily="34" charset="-122"/>
                <a:ea typeface="微软雅黑" panose="020B0503020204020204" pitchFamily="34" charset="-122"/>
              </a:rPr>
              <a:t>软件包进行管理</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rpm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软件包名</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rpm</a:t>
            </a:r>
            <a:r>
              <a:rPr lang="zh-CN" altLang="en-US" sz="2000" dirty="0">
                <a:solidFill>
                  <a:srgbClr val="4C6062"/>
                </a:solidFill>
                <a:latin typeface="微软雅黑" panose="020B0503020204020204" pitchFamily="34" charset="-122"/>
                <a:ea typeface="微软雅黑" panose="020B0503020204020204" pitchFamily="34" charset="-122"/>
              </a:rPr>
              <a:t>命令的常用参数选项如下：</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qa</a:t>
            </a:r>
            <a:r>
              <a:rPr lang="zh-CN" altLang="en-US" sz="2000" dirty="0">
                <a:solidFill>
                  <a:srgbClr val="4C6062"/>
                </a:solidFill>
                <a:latin typeface="微软雅黑" panose="020B0503020204020204" pitchFamily="34" charset="-122"/>
                <a:ea typeface="微软雅黑" panose="020B0503020204020204" pitchFamily="34" charset="-122"/>
              </a:rPr>
              <a:t>：查询系统中安装的所有软件包。</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-q</a:t>
            </a:r>
            <a:r>
              <a:rPr lang="zh-CN" altLang="en-US" sz="2000" dirty="0">
                <a:solidFill>
                  <a:srgbClr val="4C6062"/>
                </a:solidFill>
                <a:latin typeface="微软雅黑" panose="020B0503020204020204" pitchFamily="34" charset="-122"/>
                <a:ea typeface="微软雅黑" panose="020B0503020204020204" pitchFamily="34" charset="-122"/>
              </a:rPr>
              <a:t>：查询指定的软件包在系统中是否安装。</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-qi</a:t>
            </a:r>
            <a:r>
              <a:rPr lang="zh-CN" altLang="en-US" sz="2000" dirty="0">
                <a:solidFill>
                  <a:srgbClr val="4C6062"/>
                </a:solidFill>
                <a:latin typeface="微软雅黑" panose="020B0503020204020204" pitchFamily="34" charset="-122"/>
                <a:ea typeface="微软雅黑" panose="020B0503020204020204" pitchFamily="34" charset="-122"/>
              </a:rPr>
              <a:t>：查询系统中已安装软件包的描述信息。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ql</a:t>
            </a:r>
            <a:r>
              <a:rPr lang="zh-CN" altLang="en-US" sz="2000" dirty="0">
                <a:solidFill>
                  <a:srgbClr val="4C6062"/>
                </a:solidFill>
                <a:latin typeface="微软雅黑" panose="020B0503020204020204" pitchFamily="34" charset="-122"/>
                <a:ea typeface="微软雅黑" panose="020B0503020204020204" pitchFamily="34" charset="-122"/>
              </a:rPr>
              <a:t>：查询系统中已安装软件包里所包含的文件列表。</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qf</a:t>
            </a:r>
            <a:r>
              <a:rPr lang="zh-CN" altLang="en-US" sz="2000" dirty="0">
                <a:solidFill>
                  <a:srgbClr val="4C6062"/>
                </a:solidFill>
                <a:latin typeface="微软雅黑" panose="020B0503020204020204" pitchFamily="34" charset="-122"/>
                <a:ea typeface="微软雅黑" panose="020B0503020204020204" pitchFamily="34" charset="-122"/>
              </a:rPr>
              <a:t>：查询系统中指定文件所属的软件包。</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9"/>
            <a:ext cx="6629399" cy="3452656"/>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思政</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IDEOLOGY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导入</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2308324"/>
          </a:xfrm>
          <a:prstGeom prst="rect">
            <a:avLst/>
          </a:prstGeom>
          <a:noFill/>
        </p:spPr>
        <p:txBody>
          <a:bodyPr wrap="square">
            <a:spAutoFit/>
          </a:bodyPr>
          <a:lstStyle/>
          <a:p>
            <a:pPr algn="l"/>
            <a:r>
              <a:rPr lang="zh-CN" altLang="en-US" sz="2400" b="0" i="0" u="none" strike="noStrike" baseline="0" dirty="0">
                <a:latin typeface="华文仿宋" panose="02010600040101010101" pitchFamily="2" charset="-122"/>
                <a:ea typeface="华文仿宋" panose="02010600040101010101" pitchFamily="2" charset="-122"/>
              </a:rPr>
              <a:t>       了解为什么会推出</a:t>
            </a:r>
            <a:r>
              <a:rPr lang="en-US" altLang="zh-CN" sz="2400" b="0" i="0" u="none" strike="noStrike" baseline="0" dirty="0">
                <a:latin typeface="华文仿宋" panose="02010600040101010101" pitchFamily="2" charset="-122"/>
                <a:ea typeface="华文仿宋" panose="02010600040101010101" pitchFamily="2" charset="-122"/>
              </a:rPr>
              <a:t>IPv6</a:t>
            </a:r>
            <a:r>
              <a:rPr lang="zh-CN" altLang="en-US" sz="2400" b="0" i="0" u="none" strike="noStrike" baseline="0" dirty="0">
                <a:latin typeface="华文仿宋" panose="02010600040101010101" pitchFamily="2" charset="-122"/>
                <a:ea typeface="华文仿宋" panose="02010600040101010101" pitchFamily="2" charset="-122"/>
              </a:rPr>
              <a:t>。接下来的</a:t>
            </a:r>
            <a:r>
              <a:rPr lang="en-US" altLang="zh-CN" sz="2400" b="0" i="0" u="none" strike="noStrike" baseline="0" dirty="0">
                <a:latin typeface="华文仿宋" panose="02010600040101010101" pitchFamily="2" charset="-122"/>
                <a:ea typeface="华文仿宋" panose="02010600040101010101" pitchFamily="2" charset="-122"/>
              </a:rPr>
              <a:t>IPv6</a:t>
            </a:r>
            <a:r>
              <a:rPr lang="zh-CN" altLang="en-US" sz="2400" b="0" i="0" u="none" strike="noStrike" baseline="0" dirty="0">
                <a:latin typeface="华文仿宋" panose="02010600040101010101" pitchFamily="2" charset="-122"/>
                <a:ea typeface="华文仿宋" panose="02010600040101010101" pitchFamily="2" charset="-122"/>
              </a:rPr>
              <a:t>时代，我国存在着巨大机遇，其中我国推出的“雪人计划”就是一个益国益民的大事，这一计划必将助力中华民族的伟大复兴，这也必将激发学生的爱国情怀和学习动力。</a:t>
            </a:r>
            <a:endParaRPr lang="zh-CN" altLang="en-US" dirty="0">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60249" y="2585475"/>
            <a:ext cx="10360431" cy="2657535"/>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3731278"/>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2-5】</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rpm</a:t>
            </a:r>
            <a:r>
              <a:rPr lang="zh-CN" altLang="en-US" sz="2000" dirty="0">
                <a:solidFill>
                  <a:srgbClr val="4C6062"/>
                </a:solidFill>
                <a:latin typeface="微软雅黑" panose="020B0503020204020204" pitchFamily="34" charset="-122"/>
                <a:ea typeface="微软雅黑" panose="020B0503020204020204" pitchFamily="34" charset="-122"/>
              </a:rPr>
              <a:t>命令查询软件包及文件。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~]#rpm -</a:t>
            </a:r>
            <a:r>
              <a:rPr lang="en-US" altLang="zh-CN" sz="2000" dirty="0" err="1">
                <a:solidFill>
                  <a:srgbClr val="4C6062"/>
                </a:solidFill>
                <a:latin typeface="微软雅黑" panose="020B0503020204020204" pitchFamily="34" charset="-122"/>
                <a:ea typeface="微软雅黑" panose="020B0503020204020204" pitchFamily="34" charset="-122"/>
              </a:rPr>
              <a:t>qa|more</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显示系统安装的所有软件包列表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~]#rpm -q </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en-US" altLang="zh-CN" sz="2000" dirty="0">
                <a:solidFill>
                  <a:srgbClr val="4C6062"/>
                </a:solidFill>
                <a:latin typeface="微软雅黑" panose="020B0503020204020204" pitchFamily="34" charset="-122"/>
                <a:ea typeface="微软雅黑" panose="020B0503020204020204" pitchFamily="34" charset="-122"/>
              </a:rPr>
              <a:t>-policy  //</a:t>
            </a:r>
            <a:r>
              <a:rPr lang="zh-CN" altLang="en-US" sz="2000" dirty="0">
                <a:solidFill>
                  <a:srgbClr val="4C6062"/>
                </a:solidFill>
                <a:latin typeface="微软雅黑" panose="020B0503020204020204" pitchFamily="34" charset="-122"/>
                <a:ea typeface="微软雅黑" panose="020B0503020204020204" pitchFamily="34" charset="-122"/>
              </a:rPr>
              <a:t>查询系统是否安装了</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en-US" altLang="zh-CN" sz="2000" dirty="0">
                <a:solidFill>
                  <a:srgbClr val="4C6062"/>
                </a:solidFill>
                <a:latin typeface="微软雅黑" panose="020B0503020204020204" pitchFamily="34" charset="-122"/>
                <a:ea typeface="微软雅黑" panose="020B0503020204020204" pitchFamily="34" charset="-122"/>
              </a:rPr>
              <a:t>-policy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~]#rpm -qi </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en-US" altLang="zh-CN" sz="2000" dirty="0">
                <a:solidFill>
                  <a:srgbClr val="4C6062"/>
                </a:solidFill>
                <a:latin typeface="微软雅黑" panose="020B0503020204020204" pitchFamily="34" charset="-122"/>
                <a:ea typeface="微软雅黑" panose="020B0503020204020204" pitchFamily="34" charset="-122"/>
              </a:rPr>
              <a:t>-policy   //</a:t>
            </a:r>
            <a:r>
              <a:rPr lang="zh-CN" altLang="en-US" sz="2000" dirty="0">
                <a:solidFill>
                  <a:srgbClr val="4C6062"/>
                </a:solidFill>
                <a:latin typeface="微软雅黑" panose="020B0503020204020204" pitchFamily="34" charset="-122"/>
                <a:ea typeface="微软雅黑" panose="020B0503020204020204" pitchFamily="34" charset="-122"/>
              </a:rPr>
              <a:t>查询系统已安装的软件包的描述信息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~]#rpm -</a:t>
            </a:r>
            <a:r>
              <a:rPr lang="en-US" altLang="zh-CN" sz="2000" dirty="0" err="1">
                <a:solidFill>
                  <a:srgbClr val="4C6062"/>
                </a:solidFill>
                <a:latin typeface="微软雅黑" panose="020B0503020204020204" pitchFamily="34" charset="-122"/>
                <a:ea typeface="微软雅黑" panose="020B0503020204020204" pitchFamily="34" charset="-122"/>
              </a:rPr>
              <a:t>ql</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en-US" altLang="zh-CN" sz="2000" dirty="0">
                <a:solidFill>
                  <a:srgbClr val="4C6062"/>
                </a:solidFill>
                <a:latin typeface="微软雅黑" panose="020B0503020204020204" pitchFamily="34" charset="-122"/>
                <a:ea typeface="微软雅黑" panose="020B0503020204020204" pitchFamily="34" charset="-122"/>
              </a:rPr>
              <a:t>-policy  //</a:t>
            </a:r>
            <a:r>
              <a:rPr lang="zh-CN" altLang="en-US" sz="2000" dirty="0">
                <a:solidFill>
                  <a:srgbClr val="4C6062"/>
                </a:solidFill>
                <a:latin typeface="微软雅黑" panose="020B0503020204020204" pitchFamily="34" charset="-122"/>
                <a:ea typeface="微软雅黑" panose="020B0503020204020204" pitchFamily="34" charset="-122"/>
              </a:rPr>
              <a:t>查询系统已安装软件包包含的文件列表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~]#rpm -</a:t>
            </a:r>
            <a:r>
              <a:rPr lang="en-US" altLang="zh-CN" sz="2000" dirty="0" err="1">
                <a:solidFill>
                  <a:srgbClr val="4C6062"/>
                </a:solidFill>
                <a:latin typeface="微软雅黑" panose="020B0503020204020204" pitchFamily="34" charset="-122"/>
                <a:ea typeface="微软雅黑" panose="020B0503020204020204" pitchFamily="34" charset="-122"/>
              </a:rPr>
              <a:t>qf</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  //</a:t>
            </a:r>
            <a:r>
              <a:rPr lang="zh-CN" altLang="en-US" sz="2000" dirty="0">
                <a:solidFill>
                  <a:srgbClr val="4C6062"/>
                </a:solidFill>
                <a:latin typeface="微软雅黑" panose="020B0503020204020204" pitchFamily="34" charset="-122"/>
                <a:ea typeface="微软雅黑" panose="020B0503020204020204" pitchFamily="34" charset="-122"/>
              </a:rPr>
              <a:t>查询</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文件所属的软件包</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60249" y="2585475"/>
            <a:ext cx="10496725" cy="384559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4983224"/>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2-6】</a:t>
            </a:r>
            <a:r>
              <a:rPr lang="zh-CN" altLang="en-US" sz="2000" dirty="0">
                <a:solidFill>
                  <a:srgbClr val="4C6062"/>
                </a:solidFill>
                <a:latin typeface="微软雅黑" panose="020B0503020204020204" pitchFamily="34" charset="-122"/>
                <a:ea typeface="微软雅黑" panose="020B0503020204020204" pitchFamily="34" charset="-122"/>
              </a:rPr>
              <a:t>可以利用</a:t>
            </a:r>
            <a:r>
              <a:rPr lang="en-US" altLang="zh-CN" sz="2000" dirty="0">
                <a:solidFill>
                  <a:srgbClr val="4C6062"/>
                </a:solidFill>
                <a:latin typeface="微软雅黑" panose="020B0503020204020204" pitchFamily="34" charset="-122"/>
                <a:ea typeface="微软雅黑" panose="020B0503020204020204" pitchFamily="34" charset="-122"/>
              </a:rPr>
              <a:t>RPM</a:t>
            </a:r>
            <a:r>
              <a:rPr lang="zh-CN" altLang="en-US" sz="2000" dirty="0">
                <a:solidFill>
                  <a:srgbClr val="4C6062"/>
                </a:solidFill>
                <a:latin typeface="微软雅黑" panose="020B0503020204020204" pitchFamily="34" charset="-122"/>
                <a:ea typeface="微软雅黑" panose="020B0503020204020204" pitchFamily="34" charset="-122"/>
              </a:rPr>
              <a:t>安装</a:t>
            </a:r>
            <a:r>
              <a:rPr lang="en-US" altLang="zh-CN" sz="2000" dirty="0">
                <a:solidFill>
                  <a:srgbClr val="4C6062"/>
                </a:solidFill>
                <a:latin typeface="微软雅黑" panose="020B0503020204020204" pitchFamily="34" charset="-122"/>
                <a:ea typeface="微软雅黑" panose="020B0503020204020204" pitchFamily="34" charset="-122"/>
              </a:rPr>
              <a:t>network-scripts</a:t>
            </a:r>
            <a:r>
              <a:rPr lang="zh-CN" altLang="en-US" sz="2000" dirty="0">
                <a:solidFill>
                  <a:srgbClr val="4C6062"/>
                </a:solidFill>
                <a:latin typeface="微软雅黑" panose="020B0503020204020204" pitchFamily="34" charset="-122"/>
                <a:ea typeface="微软雅黑" panose="020B0503020204020204" pitchFamily="34" charset="-122"/>
              </a:rPr>
              <a:t>软件包。</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 mount  /dev/</a:t>
            </a:r>
            <a:r>
              <a:rPr lang="en-US" altLang="zh-CN" sz="1800" dirty="0" err="1">
                <a:solidFill>
                  <a:srgbClr val="4C6062"/>
                </a:solidFill>
                <a:latin typeface="微软雅黑" panose="020B0503020204020204" pitchFamily="34" charset="-122"/>
                <a:ea typeface="微软雅黑" panose="020B0503020204020204" pitchFamily="34" charset="-122"/>
              </a:rPr>
              <a:t>cdrom</a:t>
            </a:r>
            <a:r>
              <a:rPr lang="en-US" altLang="zh-CN" sz="1800" dirty="0">
                <a:solidFill>
                  <a:srgbClr val="4C6062"/>
                </a:solidFill>
                <a:latin typeface="微软雅黑" panose="020B0503020204020204" pitchFamily="34" charset="-122"/>
                <a:ea typeface="微软雅黑" panose="020B0503020204020204" pitchFamily="34" charset="-122"/>
              </a:rPr>
              <a:t>  /media   //</a:t>
            </a:r>
            <a:r>
              <a:rPr lang="zh-CN" altLang="en-US" sz="1800" dirty="0">
                <a:solidFill>
                  <a:srgbClr val="4C6062"/>
                </a:solidFill>
                <a:latin typeface="微软雅黑" panose="020B0503020204020204" pitchFamily="34" charset="-122"/>
                <a:ea typeface="微软雅黑" panose="020B0503020204020204" pitchFamily="34" charset="-122"/>
              </a:rPr>
              <a:t>挂载光盘</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]#cd /media/Packages	//</a:t>
            </a:r>
            <a:r>
              <a:rPr lang="zh-CN" altLang="en-US" sz="1800" dirty="0">
                <a:solidFill>
                  <a:srgbClr val="4C6062"/>
                </a:solidFill>
                <a:latin typeface="微软雅黑" panose="020B0503020204020204" pitchFamily="34" charset="-122"/>
                <a:ea typeface="微软雅黑" panose="020B0503020204020204" pitchFamily="34" charset="-122"/>
              </a:rPr>
              <a:t>改变目录到软件包所在的目录</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Packages]# rpm -</a:t>
            </a:r>
            <a:r>
              <a:rPr lang="en-US" altLang="zh-CN" sz="1800" dirty="0" err="1">
                <a:solidFill>
                  <a:srgbClr val="4C6062"/>
                </a:solidFill>
                <a:latin typeface="微软雅黑" panose="020B0503020204020204" pitchFamily="34" charset="-122"/>
                <a:ea typeface="微软雅黑" panose="020B0503020204020204" pitchFamily="34" charset="-122"/>
              </a:rPr>
              <a:t>ivh</a:t>
            </a:r>
            <a:r>
              <a:rPr lang="en-US" altLang="zh-CN" sz="1800" dirty="0">
                <a:solidFill>
                  <a:srgbClr val="4C6062"/>
                </a:solidFill>
                <a:latin typeface="微软雅黑" panose="020B0503020204020204" pitchFamily="34" charset="-122"/>
                <a:ea typeface="微软雅黑" panose="020B0503020204020204" pitchFamily="34" charset="-122"/>
              </a:rPr>
              <a:t> network-scripts-10.04-4.up2.uel20.01.x86_64.rpm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安装软件包，系统将以“</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显示安装进度和安装的详细信息</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Packages]#rpm –</a:t>
            </a:r>
            <a:r>
              <a:rPr lang="en-US" altLang="zh-CN" sz="1800" dirty="0" err="1">
                <a:solidFill>
                  <a:srgbClr val="4C6062"/>
                </a:solidFill>
                <a:latin typeface="微软雅黑" panose="020B0503020204020204" pitchFamily="34" charset="-122"/>
                <a:ea typeface="微软雅黑" panose="020B0503020204020204" pitchFamily="34" charset="-122"/>
              </a:rPr>
              <a:t>Uvh</a:t>
            </a:r>
            <a:r>
              <a:rPr lang="en-US" altLang="zh-CN" sz="1800" dirty="0">
                <a:solidFill>
                  <a:srgbClr val="4C6062"/>
                </a:solidFill>
                <a:latin typeface="微软雅黑" panose="020B0503020204020204" pitchFamily="34" charset="-122"/>
                <a:ea typeface="微软雅黑" panose="020B0503020204020204" pitchFamily="34" charset="-122"/>
              </a:rPr>
              <a:t> network-scripts-10.04-4.up2.uel20.01.x86_64.rpm</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升级</a:t>
            </a:r>
            <a:r>
              <a:rPr lang="en-US" altLang="zh-CN" sz="1800" dirty="0">
                <a:solidFill>
                  <a:srgbClr val="4C6062"/>
                </a:solidFill>
                <a:latin typeface="微软雅黑" panose="020B0503020204020204" pitchFamily="34" charset="-122"/>
                <a:ea typeface="微软雅黑" panose="020B0503020204020204" pitchFamily="34" charset="-122"/>
              </a:rPr>
              <a:t>network-scripts</a:t>
            </a:r>
            <a:r>
              <a:rPr lang="zh-CN" altLang="en-US" sz="1800" dirty="0">
                <a:solidFill>
                  <a:srgbClr val="4C6062"/>
                </a:solidFill>
                <a:latin typeface="微软雅黑" panose="020B0503020204020204" pitchFamily="34" charset="-122"/>
                <a:ea typeface="微软雅黑" panose="020B0503020204020204" pitchFamily="34" charset="-122"/>
              </a:rPr>
              <a:t>软件包</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Packages]#rpm -e network-scripts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卸载</a:t>
            </a:r>
            <a:r>
              <a:rPr lang="en-US" altLang="zh-CN" sz="1800" dirty="0">
                <a:solidFill>
                  <a:srgbClr val="4C6062"/>
                </a:solidFill>
                <a:latin typeface="微软雅黑" panose="020B0503020204020204" pitchFamily="34" charset="-122"/>
                <a:ea typeface="微软雅黑" panose="020B0503020204020204" pitchFamily="34" charset="-122"/>
              </a:rPr>
              <a:t>network-scripts</a:t>
            </a:r>
            <a:r>
              <a:rPr lang="zh-CN" altLang="en-US" sz="1800" dirty="0">
                <a:solidFill>
                  <a:srgbClr val="4C6062"/>
                </a:solidFill>
                <a:latin typeface="微软雅黑" panose="020B0503020204020204" pitchFamily="34" charset="-122"/>
                <a:ea typeface="微软雅黑" panose="020B0503020204020204" pitchFamily="34" charset="-122"/>
              </a:rPr>
              <a:t>软件包</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60249" y="4039393"/>
            <a:ext cx="10496725" cy="16002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4490781"/>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whereis</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whereis</a:t>
            </a:r>
            <a:r>
              <a:rPr lang="zh-CN" altLang="en-US" sz="1800" dirty="0">
                <a:solidFill>
                  <a:srgbClr val="4C6062"/>
                </a:solidFill>
                <a:latin typeface="微软雅黑" panose="020B0503020204020204" pitchFamily="34" charset="-122"/>
                <a:ea typeface="微软雅黑" panose="020B0503020204020204" pitchFamily="34" charset="-122"/>
              </a:rPr>
              <a:t>命令用来寻找命令的可执行文件所在的位置。该命令的语法为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whereis  [</a:t>
            </a:r>
            <a:r>
              <a:rPr lang="zh-CN" altLang="en-US" sz="1800" dirty="0">
                <a:solidFill>
                  <a:srgbClr val="4C6062"/>
                </a:solidFill>
                <a:latin typeface="微软雅黑" panose="020B0503020204020204" pitchFamily="34" charset="-122"/>
                <a:ea typeface="微软雅黑" panose="020B0503020204020204" pitchFamily="34" charset="-122"/>
              </a:rPr>
              <a:t>参数</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命令名称</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查找命令</a:t>
            </a:r>
            <a:r>
              <a:rPr lang="en-US" altLang="zh-CN" sz="1800" dirty="0">
                <a:solidFill>
                  <a:srgbClr val="4C6062"/>
                </a:solidFill>
                <a:latin typeface="微软雅黑" panose="020B0503020204020204" pitchFamily="34" charset="-122"/>
                <a:ea typeface="微软雅黑" panose="020B0503020204020204" pitchFamily="34" charset="-122"/>
              </a:rPr>
              <a:t>rpm </a:t>
            </a:r>
            <a:r>
              <a:rPr lang="zh-CN" altLang="en-US" sz="1800" dirty="0">
                <a:solidFill>
                  <a:srgbClr val="4C6062"/>
                </a:solidFill>
                <a:latin typeface="微软雅黑" panose="020B0503020204020204" pitchFamily="34" charset="-122"/>
                <a:ea typeface="微软雅黑" panose="020B0503020204020204" pitchFamily="34" charset="-122"/>
              </a:rPr>
              <a:t>的位置</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Packages]# cd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whereis rpm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rpm: /</a:t>
            </a:r>
            <a:r>
              <a:rPr lang="en-US" altLang="zh-CN" sz="1800" dirty="0" err="1">
                <a:solidFill>
                  <a:srgbClr val="4C6062"/>
                </a:solidFill>
                <a:latin typeface="微软雅黑" panose="020B0503020204020204" pitchFamily="34" charset="-122"/>
                <a:ea typeface="微软雅黑" panose="020B0503020204020204" pitchFamily="34" charset="-122"/>
              </a:rPr>
              <a:t>usr</a:t>
            </a:r>
            <a:r>
              <a:rPr lang="en-US" altLang="zh-CN" sz="1800" dirty="0">
                <a:solidFill>
                  <a:srgbClr val="4C6062"/>
                </a:solidFill>
                <a:latin typeface="微软雅黑" panose="020B0503020204020204" pitchFamily="34" charset="-122"/>
                <a:ea typeface="微软雅黑" panose="020B0503020204020204" pitchFamily="34" charset="-122"/>
              </a:rPr>
              <a:t>/bin/rpm /</a:t>
            </a:r>
            <a:r>
              <a:rPr lang="en-US" altLang="zh-CN" sz="1800" dirty="0" err="1">
                <a:solidFill>
                  <a:srgbClr val="4C6062"/>
                </a:solidFill>
                <a:latin typeface="微软雅黑" panose="020B0503020204020204" pitchFamily="34" charset="-122"/>
                <a:ea typeface="微软雅黑" panose="020B0503020204020204" pitchFamily="34" charset="-122"/>
              </a:rPr>
              <a:t>usr</a:t>
            </a:r>
            <a:r>
              <a:rPr lang="en-US" altLang="zh-CN" sz="1800" dirty="0">
                <a:solidFill>
                  <a:srgbClr val="4C6062"/>
                </a:solidFill>
                <a:latin typeface="微软雅黑" panose="020B0503020204020204" pitchFamily="34" charset="-122"/>
                <a:ea typeface="微软雅黑" panose="020B0503020204020204" pitchFamily="34" charset="-122"/>
              </a:rPr>
              <a:t>/lib/rpm /</a:t>
            </a:r>
            <a:r>
              <a:rPr lang="en-US" altLang="zh-CN" sz="1800" dirty="0" err="1">
                <a:solidFill>
                  <a:srgbClr val="4C6062"/>
                </a:solidFill>
                <a:latin typeface="微软雅黑" panose="020B0503020204020204" pitchFamily="34" charset="-122"/>
                <a:ea typeface="微软雅黑" panose="020B0503020204020204" pitchFamily="34" charset="-122"/>
              </a:rPr>
              <a:t>etc</a:t>
            </a:r>
            <a:r>
              <a:rPr lang="en-US" altLang="zh-CN" sz="1800" dirty="0">
                <a:solidFill>
                  <a:srgbClr val="4C6062"/>
                </a:solidFill>
                <a:latin typeface="微软雅黑" panose="020B0503020204020204" pitchFamily="34" charset="-122"/>
                <a:ea typeface="微软雅黑" panose="020B0503020204020204" pitchFamily="34" charset="-122"/>
              </a:rPr>
              <a:t>/rpm /</a:t>
            </a:r>
            <a:r>
              <a:rPr lang="en-US" altLang="zh-CN" sz="1800" dirty="0" err="1">
                <a:solidFill>
                  <a:srgbClr val="4C6062"/>
                </a:solidFill>
                <a:latin typeface="微软雅黑" panose="020B0503020204020204" pitchFamily="34" charset="-122"/>
                <a:ea typeface="微软雅黑" panose="020B0503020204020204" pitchFamily="34" charset="-122"/>
              </a:rPr>
              <a:t>usr</a:t>
            </a:r>
            <a:r>
              <a:rPr lang="en-US" altLang="zh-CN" sz="1800" dirty="0">
                <a:solidFill>
                  <a:srgbClr val="4C6062"/>
                </a:solidFill>
                <a:latin typeface="微软雅黑" panose="020B0503020204020204" pitchFamily="34" charset="-122"/>
                <a:ea typeface="微软雅黑" panose="020B0503020204020204" pitchFamily="34" charset="-122"/>
              </a:rPr>
              <a:t>/share/man/man8/rpm.8.gz</a:t>
            </a:r>
            <a:endParaRPr lang="en-US" altLang="zh-CN" sz="18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5844998"/>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find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find</a:t>
            </a:r>
            <a:r>
              <a:rPr lang="zh-CN" altLang="en-US" sz="1800" dirty="0">
                <a:solidFill>
                  <a:srgbClr val="4C6062"/>
                </a:solidFill>
                <a:latin typeface="微软雅黑" panose="020B0503020204020204" pitchFamily="34" charset="-122"/>
                <a:ea typeface="微软雅黑" panose="020B0503020204020204" pitchFamily="34" charset="-122"/>
              </a:rPr>
              <a:t>命令用于文件查找。它的功能非常强大。该命令的语法为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find  [</a:t>
            </a:r>
            <a:r>
              <a:rPr lang="zh-CN" altLang="en-US" sz="1800" dirty="0">
                <a:solidFill>
                  <a:srgbClr val="4C6062"/>
                </a:solidFill>
                <a:latin typeface="微软雅黑" panose="020B0503020204020204" pitchFamily="34" charset="-122"/>
                <a:ea typeface="微软雅黑" panose="020B0503020204020204" pitchFamily="34" charset="-122"/>
              </a:rPr>
              <a:t>路径</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匹配表达式</a:t>
            </a:r>
            <a:r>
              <a:rPr lang="en-US" altLang="zh-CN"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例如：</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 find  .  -type  f  -exec  ls  -l  {}  \;</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在当前目录下查找普通文件，并以长格形式显示</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 find  /</a:t>
            </a:r>
            <a:r>
              <a:rPr lang="en-US" altLang="zh-CN" sz="1200" dirty="0" err="1">
                <a:solidFill>
                  <a:srgbClr val="4C6062"/>
                </a:solidFill>
                <a:latin typeface="微软雅黑" panose="020B0503020204020204" pitchFamily="34" charset="-122"/>
                <a:ea typeface="微软雅黑" panose="020B0503020204020204" pitchFamily="34" charset="-122"/>
              </a:rPr>
              <a:t>tmp</a:t>
            </a:r>
            <a:r>
              <a:rPr lang="en-US" altLang="zh-CN" sz="1200" dirty="0">
                <a:solidFill>
                  <a:srgbClr val="4C6062"/>
                </a:solidFill>
                <a:latin typeface="微软雅黑" panose="020B0503020204020204" pitchFamily="34" charset="-122"/>
                <a:ea typeface="微软雅黑" panose="020B0503020204020204" pitchFamily="34" charset="-122"/>
              </a:rPr>
              <a:t>  -type  f  -</a:t>
            </a:r>
            <a:r>
              <a:rPr lang="en-US" altLang="zh-CN" sz="1200" dirty="0" err="1">
                <a:solidFill>
                  <a:srgbClr val="4C6062"/>
                </a:solidFill>
                <a:latin typeface="微软雅黑" panose="020B0503020204020204" pitchFamily="34" charset="-122"/>
                <a:ea typeface="微软雅黑" panose="020B0503020204020204" pitchFamily="34" charset="-122"/>
              </a:rPr>
              <a:t>mtime</a:t>
            </a:r>
            <a:r>
              <a:rPr lang="en-US" altLang="zh-CN" sz="1200" dirty="0">
                <a:solidFill>
                  <a:srgbClr val="4C6062"/>
                </a:solidFill>
                <a:latin typeface="微软雅黑" panose="020B0503020204020204" pitchFamily="34" charset="-122"/>
                <a:ea typeface="微软雅黑" panose="020B0503020204020204" pitchFamily="34" charset="-122"/>
              </a:rPr>
              <a:t> 5  -exec  rm  {}  \;</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在</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tmp</a:t>
            </a:r>
            <a:r>
              <a:rPr lang="zh-CN" altLang="en-US" sz="1200" dirty="0">
                <a:solidFill>
                  <a:srgbClr val="4C6062"/>
                </a:solidFill>
                <a:latin typeface="微软雅黑" panose="020B0503020204020204" pitchFamily="34" charset="-122"/>
                <a:ea typeface="微软雅黑" panose="020B0503020204020204" pitchFamily="34" charset="-122"/>
              </a:rPr>
              <a:t>目录中查找修改时间为</a:t>
            </a:r>
            <a:r>
              <a:rPr lang="en-US" altLang="zh-CN" sz="1200" dirty="0">
                <a:solidFill>
                  <a:srgbClr val="4C6062"/>
                </a:solidFill>
                <a:latin typeface="微软雅黑" panose="020B0503020204020204" pitchFamily="34" charset="-122"/>
                <a:ea typeface="微软雅黑" panose="020B0503020204020204" pitchFamily="34" charset="-122"/>
              </a:rPr>
              <a:t>5</a:t>
            </a:r>
            <a:r>
              <a:rPr lang="zh-CN" altLang="en-US" sz="1200" dirty="0">
                <a:solidFill>
                  <a:srgbClr val="4C6062"/>
                </a:solidFill>
                <a:latin typeface="微软雅黑" panose="020B0503020204020204" pitchFamily="34" charset="-122"/>
                <a:ea typeface="微软雅黑" panose="020B0503020204020204" pitchFamily="34" charset="-122"/>
              </a:rPr>
              <a:t>天以前的普通文件，并删除。保证</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tmp</a:t>
            </a:r>
            <a:r>
              <a:rPr lang="zh-CN" altLang="en-US" sz="1200" dirty="0">
                <a:solidFill>
                  <a:srgbClr val="4C6062"/>
                </a:solidFill>
                <a:latin typeface="微软雅黑" panose="020B0503020204020204" pitchFamily="34" charset="-122"/>
                <a:ea typeface="微软雅黑" panose="020B0503020204020204" pitchFamily="34" charset="-122"/>
              </a:rPr>
              <a:t>目录存在</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 find  /</a:t>
            </a:r>
            <a:r>
              <a:rPr lang="en-US" altLang="zh-CN" sz="1200" dirty="0" err="1">
                <a:solidFill>
                  <a:srgbClr val="4C6062"/>
                </a:solidFill>
                <a:latin typeface="微软雅黑" panose="020B0503020204020204" pitchFamily="34" charset="-122"/>
                <a:ea typeface="微软雅黑" panose="020B0503020204020204" pitchFamily="34" charset="-122"/>
              </a:rPr>
              <a:t>etc</a:t>
            </a:r>
            <a:r>
              <a:rPr lang="en-US" altLang="zh-CN" sz="1200" dirty="0">
                <a:solidFill>
                  <a:srgbClr val="4C6062"/>
                </a:solidFill>
                <a:latin typeface="微软雅黑" panose="020B0503020204020204" pitchFamily="34" charset="-122"/>
                <a:ea typeface="微软雅黑" panose="020B0503020204020204" pitchFamily="34" charset="-122"/>
              </a:rPr>
              <a:t>  -name  "*.conf"</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在</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etc</a:t>
            </a: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目录下查找文件名以“</a:t>
            </a:r>
            <a:r>
              <a:rPr lang="en-US" altLang="zh-CN" sz="1200" dirty="0">
                <a:solidFill>
                  <a:srgbClr val="4C6062"/>
                </a:solidFill>
                <a:latin typeface="微软雅黑" panose="020B0503020204020204" pitchFamily="34" charset="-122"/>
                <a:ea typeface="微软雅黑" panose="020B0503020204020204" pitchFamily="34" charset="-122"/>
              </a:rPr>
              <a:t>.conf”</a:t>
            </a:r>
            <a:r>
              <a:rPr lang="zh-CN" altLang="en-US" sz="1200" dirty="0">
                <a:solidFill>
                  <a:srgbClr val="4C6062"/>
                </a:solidFill>
                <a:latin typeface="微软雅黑" panose="020B0503020204020204" pitchFamily="34" charset="-122"/>
                <a:ea typeface="微软雅黑" panose="020B0503020204020204" pitchFamily="34" charset="-122"/>
              </a:rPr>
              <a:t>结尾的文件</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 find  .  -type  d  -perm 755  -exec  ls {}  \;</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在当前目录下查找权限为</a:t>
            </a:r>
            <a:r>
              <a:rPr lang="en-US" altLang="zh-CN" sz="1200" dirty="0">
                <a:solidFill>
                  <a:srgbClr val="4C6062"/>
                </a:solidFill>
                <a:latin typeface="微软雅黑" panose="020B0503020204020204" pitchFamily="34" charset="-122"/>
                <a:ea typeface="微软雅黑" panose="020B0503020204020204" pitchFamily="34" charset="-122"/>
              </a:rPr>
              <a:t>755</a:t>
            </a:r>
            <a:r>
              <a:rPr lang="zh-CN" altLang="en-US" sz="1200" dirty="0">
                <a:solidFill>
                  <a:srgbClr val="4C6062"/>
                </a:solidFill>
                <a:latin typeface="微软雅黑" panose="020B0503020204020204" pitchFamily="34" charset="-122"/>
                <a:ea typeface="微软雅黑" panose="020B0503020204020204" pitchFamily="34" charset="-122"/>
              </a:rPr>
              <a:t>的目录并显示</a:t>
            </a:r>
            <a:endParaRPr lang="zh-CN" altLang="en-US" sz="12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7" name="矩形 6"/>
          <p:cNvSpPr/>
          <p:nvPr/>
        </p:nvSpPr>
        <p:spPr>
          <a:xfrm>
            <a:off x="860249" y="4039393"/>
            <a:ext cx="10496725" cy="27432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60249" y="4039393"/>
            <a:ext cx="10496725" cy="274320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5629554"/>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grep</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grep</a:t>
            </a:r>
            <a:r>
              <a:rPr lang="zh-CN" altLang="en-US" sz="1800" dirty="0">
                <a:solidFill>
                  <a:srgbClr val="4C6062"/>
                </a:solidFill>
                <a:latin typeface="微软雅黑" panose="020B0503020204020204" pitchFamily="34" charset="-122"/>
                <a:ea typeface="微软雅黑" panose="020B0503020204020204" pitchFamily="34" charset="-122"/>
              </a:rPr>
              <a:t>命令用于查找文件中包含有指定字符串的行。该命令的语法为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grep  [</a:t>
            </a:r>
            <a:r>
              <a:rPr lang="zh-CN" altLang="en-US" sz="1800" dirty="0">
                <a:solidFill>
                  <a:srgbClr val="4C6062"/>
                </a:solidFill>
                <a:latin typeface="微软雅黑" panose="020B0503020204020204" pitchFamily="34" charset="-122"/>
                <a:ea typeface="微软雅黑" panose="020B0503020204020204" pitchFamily="34" charset="-122"/>
              </a:rPr>
              <a:t>参数</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要查找的字符串   文件名</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例如：</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-2 root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在文件</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中查找包含字符串“</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的行，如果找到，显示该行及该行前后各</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行的内容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"^root$"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/passwd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passwd</a:t>
            </a:r>
            <a:r>
              <a:rPr lang="zh-CN" altLang="en-US" sz="2000" dirty="0">
                <a:solidFill>
                  <a:srgbClr val="4C6062"/>
                </a:solidFill>
                <a:latin typeface="微软雅黑" panose="020B0503020204020204" pitchFamily="34" charset="-122"/>
                <a:ea typeface="微软雅黑" panose="020B0503020204020204" pitchFamily="34" charset="-122"/>
              </a:rPr>
              <a:t>文件中搜索只包含“</a:t>
            </a:r>
            <a:r>
              <a:rPr lang="en-US" altLang="zh-CN" sz="2000" dirty="0">
                <a:solidFill>
                  <a:srgbClr val="4C6062"/>
                </a:solidFill>
                <a:latin typeface="微软雅黑" panose="020B0503020204020204" pitchFamily="34" charset="-122"/>
                <a:ea typeface="微软雅黑" panose="020B0503020204020204" pitchFamily="34" charset="-122"/>
              </a:rPr>
              <a:t>root”4</a:t>
            </a:r>
            <a:r>
              <a:rPr lang="zh-CN" altLang="en-US" sz="2000" dirty="0">
                <a:solidFill>
                  <a:srgbClr val="4C6062"/>
                </a:solidFill>
                <a:latin typeface="微软雅黑" panose="020B0503020204020204" pitchFamily="34" charset="-122"/>
                <a:ea typeface="微软雅黑" panose="020B0503020204020204" pitchFamily="34" charset="-122"/>
              </a:rPr>
              <a:t>个字符的行</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35715" y="3856515"/>
            <a:ext cx="10496725" cy="147827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4075283"/>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2-7】</a:t>
            </a:r>
            <a:r>
              <a:rPr lang="zh-CN" altLang="en-US" sz="2000" dirty="0">
                <a:solidFill>
                  <a:srgbClr val="4C6062"/>
                </a:solidFill>
                <a:latin typeface="微软雅黑" panose="020B0503020204020204" pitchFamily="34" charset="-122"/>
                <a:ea typeface="微软雅黑" panose="020B0503020204020204" pitchFamily="34" charset="-122"/>
              </a:rPr>
              <a:t>可以利用</a:t>
            </a:r>
            <a:r>
              <a:rPr lang="en-US" altLang="zh-CN" sz="2000" dirty="0">
                <a:solidFill>
                  <a:srgbClr val="4C6062"/>
                </a:solidFill>
                <a:latin typeface="微软雅黑" panose="020B0503020204020204" pitchFamily="34" charset="-122"/>
                <a:ea typeface="微软雅黑" panose="020B0503020204020204" pitchFamily="34" charset="-122"/>
              </a:rPr>
              <a:t>grep</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-v</a:t>
            </a:r>
            <a:r>
              <a:rPr lang="zh-CN" altLang="en-US" sz="2000" dirty="0">
                <a:solidFill>
                  <a:srgbClr val="4C6062"/>
                </a:solidFill>
                <a:latin typeface="微软雅黑" panose="020B0503020204020204" pitchFamily="34" charset="-122"/>
                <a:ea typeface="微软雅黑" panose="020B0503020204020204" pitchFamily="34" charset="-122"/>
              </a:rPr>
              <a:t>参数，过滤掉带“</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的注释行和空白行。下面的例子是将</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man_db.conf</a:t>
            </a:r>
            <a:r>
              <a:rPr lang="zh-CN" altLang="en-US" sz="2000" dirty="0">
                <a:solidFill>
                  <a:srgbClr val="4C6062"/>
                </a:solidFill>
                <a:latin typeface="微软雅黑" panose="020B0503020204020204" pitchFamily="34" charset="-122"/>
                <a:ea typeface="微软雅黑" panose="020B0503020204020204" pitchFamily="34" charset="-122"/>
              </a:rPr>
              <a:t>中的空白行和注释行删除，将简化后的配置文件存放到当前目录下，并更改名字为</a:t>
            </a:r>
            <a:r>
              <a:rPr lang="en-US" altLang="zh-CN" sz="2000" dirty="0" err="1">
                <a:solidFill>
                  <a:srgbClr val="4C6062"/>
                </a:solidFill>
                <a:latin typeface="微软雅黑" panose="020B0503020204020204" pitchFamily="34" charset="-122"/>
                <a:ea typeface="微软雅黑" panose="020B0503020204020204" pitchFamily="34" charset="-122"/>
              </a:rPr>
              <a:t>man_db.bak</a:t>
            </a:r>
            <a:r>
              <a:rPr lang="en-US" altLang="zh-CN"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grep -v "^#"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man_db.conf</a:t>
            </a:r>
            <a:r>
              <a:rPr lang="en-US" altLang="zh-CN" sz="2000" dirty="0">
                <a:solidFill>
                  <a:srgbClr val="4C6062"/>
                </a:solidFill>
                <a:latin typeface="微软雅黑" panose="020B0503020204020204" pitchFamily="34" charset="-122"/>
                <a:ea typeface="微软雅黑" panose="020B0503020204020204" pitchFamily="34" charset="-122"/>
              </a:rPr>
              <a:t> |grep -v "^$"&gt;</a:t>
            </a:r>
            <a:r>
              <a:rPr lang="en-US" altLang="zh-CN" sz="2000" dirty="0" err="1">
                <a:solidFill>
                  <a:srgbClr val="4C6062"/>
                </a:solidFill>
                <a:latin typeface="微软雅黑" panose="020B0503020204020204" pitchFamily="34" charset="-122"/>
                <a:ea typeface="微软雅黑" panose="020B0503020204020204" pitchFamily="34" charset="-122"/>
              </a:rPr>
              <a:t>man_db.bak</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cat </a:t>
            </a:r>
            <a:r>
              <a:rPr lang="en-US" altLang="zh-CN" sz="2000" dirty="0" err="1">
                <a:solidFill>
                  <a:srgbClr val="4C6062"/>
                </a:solidFill>
                <a:latin typeface="微软雅黑" panose="020B0503020204020204" pitchFamily="34" charset="-122"/>
                <a:ea typeface="微软雅黑" panose="020B0503020204020204" pitchFamily="34" charset="-122"/>
              </a:rPr>
              <a:t>man_db.bak</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106060"/>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8</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dd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dd</a:t>
            </a:r>
            <a:r>
              <a:rPr lang="zh-CN" altLang="en-US" sz="1800" dirty="0">
                <a:solidFill>
                  <a:srgbClr val="4C6062"/>
                </a:solidFill>
                <a:latin typeface="微软雅黑" panose="020B0503020204020204" pitchFamily="34" charset="-122"/>
                <a:ea typeface="微软雅黑" panose="020B0503020204020204" pitchFamily="34" charset="-122"/>
              </a:rPr>
              <a:t>命令用于按照指定大小和个数的数据块来复制文件或转换文件。它能够让用户按照指定大小和个数的数据块来复制文件的内容，还可以在复制过程中转换其中的数据。统信</a:t>
            </a:r>
            <a:r>
              <a:rPr lang="en-US" altLang="zh-CN" sz="1800" dirty="0">
                <a:solidFill>
                  <a:srgbClr val="4C6062"/>
                </a:solidFill>
                <a:latin typeface="微软雅黑" panose="020B0503020204020204" pitchFamily="34" charset="-122"/>
                <a:ea typeface="微软雅黑" panose="020B0503020204020204" pitchFamily="34" charset="-122"/>
              </a:rPr>
              <a:t>UOS</a:t>
            </a:r>
            <a:r>
              <a:rPr lang="zh-CN" altLang="en-US" sz="1800" dirty="0">
                <a:solidFill>
                  <a:srgbClr val="4C6062"/>
                </a:solidFill>
                <a:latin typeface="微软雅黑" panose="020B0503020204020204" pitchFamily="34" charset="-122"/>
                <a:ea typeface="微软雅黑" panose="020B0503020204020204" pitchFamily="34" charset="-122"/>
              </a:rPr>
              <a:t>系统中有一个名为</a:t>
            </a:r>
            <a:r>
              <a:rPr lang="en-US" altLang="zh-CN" sz="1800" dirty="0">
                <a:solidFill>
                  <a:srgbClr val="4C6062"/>
                </a:solidFill>
                <a:latin typeface="微软雅黑" panose="020B0503020204020204" pitchFamily="34" charset="-122"/>
                <a:ea typeface="微软雅黑" panose="020B0503020204020204" pitchFamily="34" charset="-122"/>
              </a:rPr>
              <a:t>/dev/zero</a:t>
            </a:r>
            <a:r>
              <a:rPr lang="zh-CN" altLang="en-US" sz="1800" dirty="0">
                <a:solidFill>
                  <a:srgbClr val="4C6062"/>
                </a:solidFill>
                <a:latin typeface="微软雅黑" panose="020B0503020204020204" pitchFamily="34" charset="-122"/>
                <a:ea typeface="微软雅黑" panose="020B0503020204020204" pitchFamily="34" charset="-122"/>
              </a:rPr>
              <a:t>的设备文件，因为这个文件不会占用系统存储空间，但却可以提供无穷无尽的数据，所以可以使用它作为</a:t>
            </a:r>
            <a:r>
              <a:rPr lang="en-US" altLang="zh-CN" sz="1800" dirty="0">
                <a:solidFill>
                  <a:srgbClr val="4C6062"/>
                </a:solidFill>
                <a:latin typeface="微软雅黑" panose="020B0503020204020204" pitchFamily="34" charset="-122"/>
                <a:ea typeface="微软雅黑" panose="020B0503020204020204" pitchFamily="34" charset="-122"/>
              </a:rPr>
              <a:t>dd</a:t>
            </a:r>
            <a:r>
              <a:rPr lang="zh-CN" altLang="en-US" sz="1800" dirty="0">
                <a:solidFill>
                  <a:srgbClr val="4C6062"/>
                </a:solidFill>
                <a:latin typeface="微软雅黑" panose="020B0503020204020204" pitchFamily="34" charset="-122"/>
                <a:ea typeface="微软雅黑" panose="020B0503020204020204" pitchFamily="34" charset="-122"/>
              </a:rPr>
              <a:t>命令的输入文件，来生成一个指定大小的文件。</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dd</a:t>
            </a:r>
            <a:r>
              <a:rPr lang="zh-CN" altLang="en-US" sz="1800" dirty="0">
                <a:solidFill>
                  <a:srgbClr val="4C6062"/>
                </a:solidFill>
                <a:latin typeface="微软雅黑" panose="020B0503020204020204" pitchFamily="34" charset="-122"/>
                <a:ea typeface="微软雅黑" panose="020B0503020204020204" pitchFamily="34" charset="-122"/>
              </a:rPr>
              <a:t>命令的功能也绝不仅限于复制文件这么简单。如果您想把光驱设备中的光盘制作成</a:t>
            </a:r>
            <a:r>
              <a:rPr lang="en-US" altLang="zh-CN" sz="1800" dirty="0">
                <a:solidFill>
                  <a:srgbClr val="4C6062"/>
                </a:solidFill>
                <a:latin typeface="微软雅黑" panose="020B0503020204020204" pitchFamily="34" charset="-122"/>
                <a:ea typeface="微软雅黑" panose="020B0503020204020204" pitchFamily="34" charset="-122"/>
              </a:rPr>
              <a:t>iso</a:t>
            </a:r>
            <a:r>
              <a:rPr lang="zh-CN" altLang="en-US" sz="1800" dirty="0">
                <a:solidFill>
                  <a:srgbClr val="4C6062"/>
                </a:solidFill>
                <a:latin typeface="微软雅黑" panose="020B0503020204020204" pitchFamily="34" charset="-122"/>
                <a:ea typeface="微软雅黑" panose="020B0503020204020204" pitchFamily="34" charset="-122"/>
              </a:rPr>
              <a:t>格式的映像文件，在</a:t>
            </a:r>
            <a:r>
              <a:rPr lang="en-US" altLang="zh-CN" sz="1800" dirty="0">
                <a:solidFill>
                  <a:srgbClr val="4C6062"/>
                </a:solidFill>
                <a:latin typeface="微软雅黑" panose="020B0503020204020204" pitchFamily="34" charset="-122"/>
                <a:ea typeface="微软雅黑" panose="020B0503020204020204" pitchFamily="34" charset="-122"/>
              </a:rPr>
              <a:t>Windows</a:t>
            </a:r>
            <a:r>
              <a:rPr lang="zh-CN" altLang="en-US" sz="1800" dirty="0">
                <a:solidFill>
                  <a:srgbClr val="4C6062"/>
                </a:solidFill>
                <a:latin typeface="微软雅黑" panose="020B0503020204020204" pitchFamily="34" charset="-122"/>
                <a:ea typeface="微软雅黑" panose="020B0503020204020204" pitchFamily="34" charset="-122"/>
              </a:rPr>
              <a:t>系统中需要借助于第三方软件才能做到，但在统信</a:t>
            </a:r>
            <a:r>
              <a:rPr lang="en-US" altLang="zh-CN" sz="1800" dirty="0">
                <a:solidFill>
                  <a:srgbClr val="4C6062"/>
                </a:solidFill>
                <a:latin typeface="微软雅黑" panose="020B0503020204020204" pitchFamily="34" charset="-122"/>
                <a:ea typeface="微软雅黑" panose="020B0503020204020204" pitchFamily="34" charset="-122"/>
              </a:rPr>
              <a:t>UOS</a:t>
            </a:r>
            <a:r>
              <a:rPr lang="zh-CN" altLang="en-US" sz="1800" dirty="0">
                <a:solidFill>
                  <a:srgbClr val="4C6062"/>
                </a:solidFill>
                <a:latin typeface="微软雅黑" panose="020B0503020204020204" pitchFamily="34" charset="-122"/>
                <a:ea typeface="微软雅黑" panose="020B0503020204020204" pitchFamily="34" charset="-122"/>
              </a:rPr>
              <a:t>系统中可以直接使用</a:t>
            </a:r>
            <a:r>
              <a:rPr lang="en-US" altLang="zh-CN" sz="1800" dirty="0">
                <a:solidFill>
                  <a:srgbClr val="4C6062"/>
                </a:solidFill>
                <a:latin typeface="微软雅黑" panose="020B0503020204020204" pitchFamily="34" charset="-122"/>
                <a:ea typeface="微软雅黑" panose="020B0503020204020204" pitchFamily="34" charset="-122"/>
              </a:rPr>
              <a:t>dd</a:t>
            </a:r>
            <a:r>
              <a:rPr lang="zh-CN" altLang="en-US" sz="1800" dirty="0">
                <a:solidFill>
                  <a:srgbClr val="4C6062"/>
                </a:solidFill>
                <a:latin typeface="微软雅黑" panose="020B0503020204020204" pitchFamily="34" charset="-122"/>
                <a:ea typeface="微软雅黑" panose="020B0503020204020204" pitchFamily="34" charset="-122"/>
              </a:rPr>
              <a:t>命令来压制出光盘映像文件。</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2936510"/>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8</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dd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例如：我们可以用</a:t>
            </a:r>
            <a:r>
              <a:rPr lang="en-US" altLang="zh-CN" sz="1800" dirty="0">
                <a:solidFill>
                  <a:srgbClr val="4C6062"/>
                </a:solidFill>
                <a:latin typeface="微软雅黑" panose="020B0503020204020204" pitchFamily="34" charset="-122"/>
                <a:ea typeface="微软雅黑" panose="020B0503020204020204" pitchFamily="34" charset="-122"/>
              </a:rPr>
              <a:t>dd</a:t>
            </a:r>
            <a:r>
              <a:rPr lang="zh-CN" altLang="en-US" sz="1800" dirty="0">
                <a:solidFill>
                  <a:srgbClr val="4C6062"/>
                </a:solidFill>
                <a:latin typeface="微软雅黑" panose="020B0503020204020204" pitchFamily="34" charset="-122"/>
                <a:ea typeface="微软雅黑" panose="020B0503020204020204" pitchFamily="34" charset="-122"/>
              </a:rPr>
              <a:t>命令从</a:t>
            </a:r>
            <a:r>
              <a:rPr lang="en-US" altLang="zh-CN" sz="1800" dirty="0">
                <a:solidFill>
                  <a:srgbClr val="4C6062"/>
                </a:solidFill>
                <a:latin typeface="微软雅黑" panose="020B0503020204020204" pitchFamily="34" charset="-122"/>
                <a:ea typeface="微软雅黑" panose="020B0503020204020204" pitchFamily="34" charset="-122"/>
              </a:rPr>
              <a:t>/dev/zero</a:t>
            </a:r>
            <a:r>
              <a:rPr lang="zh-CN" altLang="en-US" sz="1800" dirty="0">
                <a:solidFill>
                  <a:srgbClr val="4C6062"/>
                </a:solidFill>
                <a:latin typeface="微软雅黑" panose="020B0503020204020204" pitchFamily="34" charset="-122"/>
                <a:ea typeface="微软雅黑" panose="020B0503020204020204" pitchFamily="34" charset="-122"/>
              </a:rPr>
              <a:t>设备文件中取出两个大小为</a:t>
            </a:r>
            <a:r>
              <a:rPr lang="en-US" altLang="zh-CN" sz="1800" dirty="0">
                <a:solidFill>
                  <a:srgbClr val="4C6062"/>
                </a:solidFill>
                <a:latin typeface="微软雅黑" panose="020B0503020204020204" pitchFamily="34" charset="-122"/>
                <a:ea typeface="微软雅黑" panose="020B0503020204020204" pitchFamily="34" charset="-122"/>
              </a:rPr>
              <a:t>560MB</a:t>
            </a:r>
            <a:r>
              <a:rPr lang="zh-CN" altLang="en-US" sz="1800" dirty="0">
                <a:solidFill>
                  <a:srgbClr val="4C6062"/>
                </a:solidFill>
                <a:latin typeface="微软雅黑" panose="020B0503020204020204" pitchFamily="34" charset="-122"/>
                <a:ea typeface="微软雅黑" panose="020B0503020204020204" pitchFamily="34" charset="-122"/>
              </a:rPr>
              <a:t>的数据块，然后保存成名为</a:t>
            </a:r>
            <a:r>
              <a:rPr lang="en-US" altLang="zh-CN" sz="1800" dirty="0">
                <a:solidFill>
                  <a:srgbClr val="4C6062"/>
                </a:solidFill>
                <a:latin typeface="微软雅黑" panose="020B0503020204020204" pitchFamily="34" charset="-122"/>
                <a:ea typeface="微软雅黑" panose="020B0503020204020204" pitchFamily="34" charset="-122"/>
              </a:rPr>
              <a:t>file1</a:t>
            </a:r>
            <a:r>
              <a:rPr lang="zh-CN" altLang="en-US" sz="1800" dirty="0">
                <a:solidFill>
                  <a:srgbClr val="4C6062"/>
                </a:solidFill>
                <a:latin typeface="微软雅黑" panose="020B0503020204020204" pitchFamily="34" charset="-122"/>
                <a:ea typeface="微软雅黑" panose="020B0503020204020204" pitchFamily="34" charset="-122"/>
              </a:rPr>
              <a:t>的文件。</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50812" y="3452693"/>
            <a:ext cx="10496725" cy="1958302"/>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stretch>
            <a:fillRect/>
          </a:stretch>
        </p:blipFill>
        <p:spPr>
          <a:xfrm>
            <a:off x="1679575" y="3699303"/>
            <a:ext cx="8675078" cy="1524000"/>
          </a:xfrm>
          <a:prstGeom prst="rect">
            <a:avLst/>
          </a:prstGeom>
        </p:spPr>
      </p:pic>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983224"/>
          </a:xfrm>
          <a:prstGeom prst="rect">
            <a:avLst/>
          </a:prstGeom>
          <a:noFill/>
        </p:spPr>
        <p:txBody>
          <a:bodyPr wrap="square" rtlCol="0" anchor="t">
            <a:spAutoFit/>
          </a:bodyPr>
          <a:lstStyle/>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 </a:t>
            </a:r>
            <a:r>
              <a:rPr lang="zh-CN" altLang="en-US" sz="2000" dirty="0">
                <a:solidFill>
                  <a:srgbClr val="4C6062"/>
                </a:solidFill>
                <a:latin typeface="微软雅黑" panose="020B0503020204020204" pitchFamily="34" charset="-122"/>
                <a:ea typeface="微软雅黑" panose="020B0503020204020204" pitchFamily="34" charset="-122"/>
              </a:rPr>
              <a:t>熟练使用文件操作类命令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8</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dd</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例如：我们可以用</a:t>
            </a:r>
            <a:r>
              <a:rPr lang="en-US" altLang="zh-CN" sz="1800" dirty="0">
                <a:solidFill>
                  <a:srgbClr val="4C6062"/>
                </a:solidFill>
                <a:latin typeface="微软雅黑" panose="020B0503020204020204" pitchFamily="34" charset="-122"/>
                <a:ea typeface="微软雅黑" panose="020B0503020204020204" pitchFamily="34" charset="-122"/>
              </a:rPr>
              <a:t>dd</a:t>
            </a:r>
            <a:r>
              <a:rPr lang="zh-CN" altLang="en-US" sz="1800" dirty="0">
                <a:solidFill>
                  <a:srgbClr val="4C6062"/>
                </a:solidFill>
                <a:latin typeface="微软雅黑" panose="020B0503020204020204" pitchFamily="34" charset="-122"/>
                <a:ea typeface="微软雅黑" panose="020B0503020204020204" pitchFamily="34" charset="-122"/>
              </a:rPr>
              <a:t>命令制作光盘映像文件</a:t>
            </a:r>
            <a:r>
              <a:rPr lang="en-US" altLang="zh-CN" sz="1800" dirty="0">
                <a:solidFill>
                  <a:srgbClr val="4C6062"/>
                </a:solidFill>
                <a:latin typeface="微软雅黑" panose="020B0503020204020204" pitchFamily="34" charset="-122"/>
                <a:ea typeface="微软雅黑" panose="020B0503020204020204" pitchFamily="34" charset="-122"/>
              </a:rPr>
              <a:t>iso</a:t>
            </a:r>
            <a:r>
              <a:rPr lang="zh-CN" altLang="en-US"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dd if=/dev/</a:t>
            </a:r>
            <a:r>
              <a:rPr lang="en-US" altLang="zh-CN" sz="1800" dirty="0" err="1">
                <a:solidFill>
                  <a:srgbClr val="4C6062"/>
                </a:solidFill>
                <a:latin typeface="微软雅黑" panose="020B0503020204020204" pitchFamily="34" charset="-122"/>
                <a:ea typeface="微软雅黑" panose="020B0503020204020204" pitchFamily="34" charset="-122"/>
              </a:rPr>
              <a:t>cdrom</a:t>
            </a:r>
            <a:r>
              <a:rPr lang="en-US" altLang="zh-CN" sz="1800" dirty="0">
                <a:solidFill>
                  <a:srgbClr val="4C6062"/>
                </a:solidFill>
                <a:latin typeface="微软雅黑" panose="020B0503020204020204" pitchFamily="34" charset="-122"/>
                <a:ea typeface="微软雅黑" panose="020B0503020204020204" pitchFamily="34" charset="-122"/>
              </a:rPr>
              <a:t> of=UOS-V20-x86_64.iso</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记录了</a:t>
            </a:r>
            <a:r>
              <a:rPr lang="en-US" altLang="zh-CN" sz="1800" dirty="0">
                <a:solidFill>
                  <a:srgbClr val="4C6062"/>
                </a:solidFill>
                <a:latin typeface="微软雅黑" panose="020B0503020204020204" pitchFamily="34" charset="-122"/>
                <a:ea typeface="微软雅黑" panose="020B0503020204020204" pitchFamily="34" charset="-122"/>
              </a:rPr>
              <a:t>16084992+0 </a:t>
            </a:r>
            <a:r>
              <a:rPr lang="zh-CN" altLang="en-US" sz="1800" dirty="0">
                <a:solidFill>
                  <a:srgbClr val="4C6062"/>
                </a:solidFill>
                <a:latin typeface="微软雅黑" panose="020B0503020204020204" pitchFamily="34" charset="-122"/>
                <a:ea typeface="微软雅黑" panose="020B0503020204020204" pitchFamily="34" charset="-122"/>
              </a:rPr>
              <a:t>的读入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记录了</a:t>
            </a:r>
            <a:r>
              <a:rPr lang="en-US" altLang="zh-CN" sz="1800" dirty="0">
                <a:solidFill>
                  <a:srgbClr val="4C6062"/>
                </a:solidFill>
                <a:latin typeface="微软雅黑" panose="020B0503020204020204" pitchFamily="34" charset="-122"/>
                <a:ea typeface="微软雅黑" panose="020B0503020204020204" pitchFamily="34" charset="-122"/>
              </a:rPr>
              <a:t>16084992+0 </a:t>
            </a:r>
            <a:r>
              <a:rPr lang="zh-CN" altLang="en-US" sz="1800" dirty="0">
                <a:solidFill>
                  <a:srgbClr val="4C6062"/>
                </a:solidFill>
                <a:latin typeface="微软雅黑" panose="020B0503020204020204" pitchFamily="34" charset="-122"/>
                <a:ea typeface="微软雅黑" panose="020B0503020204020204" pitchFamily="34" charset="-122"/>
              </a:rPr>
              <a:t>的写出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8235515904</a:t>
            </a:r>
            <a:r>
              <a:rPr lang="zh-CN" altLang="en-US" sz="1800" dirty="0">
                <a:solidFill>
                  <a:srgbClr val="4C6062"/>
                </a:solidFill>
                <a:latin typeface="微软雅黑" panose="020B0503020204020204" pitchFamily="34" charset="-122"/>
                <a:ea typeface="微软雅黑" panose="020B0503020204020204" pitchFamily="34" charset="-122"/>
              </a:rPr>
              <a:t>字节（</a:t>
            </a:r>
            <a:r>
              <a:rPr lang="en-US" altLang="zh-CN" sz="1800" dirty="0">
                <a:solidFill>
                  <a:srgbClr val="4C6062"/>
                </a:solidFill>
                <a:latin typeface="微软雅黑" panose="020B0503020204020204" pitchFamily="34" charset="-122"/>
                <a:ea typeface="微软雅黑" panose="020B0503020204020204" pitchFamily="34" charset="-122"/>
              </a:rPr>
              <a:t>8.2 GB</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7.7 GiB</a:t>
            </a:r>
            <a:r>
              <a:rPr lang="zh-CN" altLang="en-US" sz="1800" dirty="0">
                <a:solidFill>
                  <a:srgbClr val="4C6062"/>
                </a:solidFill>
                <a:latin typeface="微软雅黑" panose="020B0503020204020204" pitchFamily="34" charset="-122"/>
                <a:ea typeface="微软雅黑" panose="020B0503020204020204" pitchFamily="34" charset="-122"/>
              </a:rPr>
              <a:t>）已复制，</a:t>
            </a:r>
            <a:r>
              <a:rPr lang="en-US" altLang="zh-CN" sz="1800" dirty="0">
                <a:solidFill>
                  <a:srgbClr val="4C6062"/>
                </a:solidFill>
                <a:latin typeface="微软雅黑" panose="020B0503020204020204" pitchFamily="34" charset="-122"/>
                <a:ea typeface="微软雅黑" panose="020B0503020204020204" pitchFamily="34" charset="-122"/>
              </a:rPr>
              <a:t>55.5348 s</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148 MB/s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rm UOS-V20-x86_64.iso</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2-1  </a:t>
            </a:r>
            <a:r>
              <a:rPr lang="zh-CN" altLang="en-US" dirty="0"/>
              <a:t>熟练使用文件目录类命令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774700" y="2972594"/>
            <a:ext cx="10496725" cy="259079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60248" y="3048794"/>
            <a:ext cx="10496725" cy="259079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449078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系统信息类命令是对系统的各种信息进行显示和设置的命令。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free</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free</a:t>
            </a:r>
            <a:r>
              <a:rPr lang="zh-CN" altLang="en-US" sz="1800" dirty="0">
                <a:solidFill>
                  <a:srgbClr val="4C6062"/>
                </a:solidFill>
                <a:latin typeface="微软雅黑" panose="020B0503020204020204" pitchFamily="34" charset="-122"/>
                <a:ea typeface="微软雅黑" panose="020B0503020204020204" pitchFamily="34" charset="-122"/>
              </a:rPr>
              <a:t>命令主要用来查看系统内存、虚拟内存的大小及占用情况，例如：</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free</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total        used        free      shared  buff/cache   available</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Mem:        2006448      762420      599704       12528      644324      898268</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Swap:       4194300      233472     3960828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2-2 </a:t>
            </a:r>
            <a:r>
              <a:rPr lang="zh-CN" altLang="en-US" dirty="0"/>
              <a:t>熟练使用系统信息类命令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9"/>
            <a:ext cx="6629399" cy="3452656"/>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思政</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IDEOLOGY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目标</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1569660"/>
          </a:xfrm>
          <a:prstGeom prst="rect">
            <a:avLst/>
          </a:prstGeom>
          <a:noFill/>
        </p:spPr>
        <p:txBody>
          <a:bodyPr wrap="square">
            <a:spAutoFit/>
          </a:bodyPr>
          <a:lstStyle/>
          <a:p>
            <a:pPr algn="l"/>
            <a:r>
              <a:rPr lang="zh-CN" altLang="en-US" sz="2400" b="0" i="0" u="none" strike="noStrike" baseline="0" dirty="0">
                <a:latin typeface="华文仿宋" panose="02010600040101010101" pitchFamily="2" charset="-122"/>
                <a:ea typeface="华文仿宋" panose="02010600040101010101" pitchFamily="2" charset="-122"/>
              </a:rPr>
              <a:t>       “路漫漫其修远兮，吾将上下而求索。”国产化替代之路“道阻且长，行则将至，行而不辍，未来可期”。青年学生更应坚信中华民族的伟大复兴终会有时！</a:t>
            </a:r>
            <a:endParaRPr lang="zh-CN" altLang="en-US" dirty="0">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546303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系统信息类命令是对系统的各种信息进行显示和设置的命令。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timedatectl</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timedatectl</a:t>
            </a:r>
            <a:r>
              <a:rPr lang="zh-CN" altLang="en-US" sz="1800" dirty="0">
                <a:solidFill>
                  <a:srgbClr val="4C6062"/>
                </a:solidFill>
                <a:latin typeface="微软雅黑" panose="020B0503020204020204" pitchFamily="34" charset="-122"/>
                <a:ea typeface="微软雅黑" panose="020B0503020204020204" pitchFamily="34" charset="-122"/>
              </a:rPr>
              <a:t>命令可以查询和更改系统时钟和设置，你可以使用此命令来设置或更改当前的日期、时间和时区，或实现与远程</a:t>
            </a:r>
            <a:r>
              <a:rPr lang="en-US" altLang="zh-CN" sz="1800" dirty="0">
                <a:solidFill>
                  <a:srgbClr val="4C6062"/>
                </a:solidFill>
                <a:latin typeface="微软雅黑" panose="020B0503020204020204" pitchFamily="34" charset="-122"/>
                <a:ea typeface="微软雅黑" panose="020B0503020204020204" pitchFamily="34" charset="-122"/>
              </a:rPr>
              <a:t>NTP</a:t>
            </a:r>
            <a:r>
              <a:rPr lang="zh-CN" altLang="en-US" sz="1800" dirty="0">
                <a:solidFill>
                  <a:srgbClr val="4C6062"/>
                </a:solidFill>
                <a:latin typeface="微软雅黑" panose="020B0503020204020204" pitchFamily="34" charset="-122"/>
                <a:ea typeface="微软雅黑" panose="020B0503020204020204" pitchFamily="34" charset="-122"/>
              </a:rPr>
              <a:t>服务器的自动系统时钟同步。</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① </a:t>
            </a:r>
            <a:r>
              <a:rPr lang="zh-CN" altLang="en-US" sz="1800" dirty="0">
                <a:solidFill>
                  <a:srgbClr val="4C6062"/>
                </a:solidFill>
                <a:latin typeface="微软雅黑" panose="020B0503020204020204" pitchFamily="34" charset="-122"/>
                <a:ea typeface="微软雅黑" panose="020B0503020204020204" pitchFamily="34" charset="-122"/>
              </a:rPr>
              <a:t>显示系统的当前时间、日期、时区等信息。</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timedatectl</a:t>
            </a:r>
            <a:r>
              <a:rPr lang="en-US" altLang="zh-CN" sz="1800" dirty="0">
                <a:solidFill>
                  <a:srgbClr val="4C6062"/>
                </a:solidFill>
                <a:latin typeface="微软雅黑" panose="020B0503020204020204" pitchFamily="34" charset="-122"/>
                <a:ea typeface="微软雅黑" panose="020B0503020204020204" pitchFamily="34" charset="-122"/>
              </a:rPr>
              <a:t> status</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Local time: </a:t>
            </a:r>
            <a:r>
              <a:rPr lang="zh-CN" altLang="en-US" sz="1800" dirty="0">
                <a:solidFill>
                  <a:srgbClr val="4C6062"/>
                </a:solidFill>
                <a:latin typeface="微软雅黑" panose="020B0503020204020204" pitchFamily="34" charset="-122"/>
                <a:ea typeface="微软雅黑" panose="020B0503020204020204" pitchFamily="34" charset="-122"/>
              </a:rPr>
              <a:t>四 </a:t>
            </a:r>
            <a:r>
              <a:rPr lang="en-US" altLang="zh-CN" sz="1800" dirty="0">
                <a:solidFill>
                  <a:srgbClr val="4C6062"/>
                </a:solidFill>
                <a:latin typeface="微软雅黑" panose="020B0503020204020204" pitchFamily="34" charset="-122"/>
                <a:ea typeface="微软雅黑" panose="020B0503020204020204" pitchFamily="34" charset="-122"/>
              </a:rPr>
              <a:t>2023-08-24 11:12:25 CST</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Universal time: </a:t>
            </a:r>
            <a:r>
              <a:rPr lang="zh-CN" altLang="en-US" sz="1800" dirty="0">
                <a:solidFill>
                  <a:srgbClr val="4C6062"/>
                </a:solidFill>
                <a:latin typeface="微软雅黑" panose="020B0503020204020204" pitchFamily="34" charset="-122"/>
                <a:ea typeface="微软雅黑" panose="020B0503020204020204" pitchFamily="34" charset="-122"/>
              </a:rPr>
              <a:t>四 </a:t>
            </a:r>
            <a:r>
              <a:rPr lang="en-US" altLang="zh-CN" sz="1800" dirty="0">
                <a:solidFill>
                  <a:srgbClr val="4C6062"/>
                </a:solidFill>
                <a:latin typeface="微软雅黑" panose="020B0503020204020204" pitchFamily="34" charset="-122"/>
                <a:ea typeface="微软雅黑" panose="020B0503020204020204" pitchFamily="34" charset="-122"/>
              </a:rPr>
              <a:t>2023-08-24 03:12:25 UTC</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RTC time: </a:t>
            </a:r>
            <a:r>
              <a:rPr lang="zh-CN" altLang="en-US" sz="1800" dirty="0">
                <a:solidFill>
                  <a:srgbClr val="4C6062"/>
                </a:solidFill>
                <a:latin typeface="微软雅黑" panose="020B0503020204020204" pitchFamily="34" charset="-122"/>
                <a:ea typeface="微软雅黑" panose="020B0503020204020204" pitchFamily="34" charset="-122"/>
              </a:rPr>
              <a:t>四 </a:t>
            </a:r>
            <a:r>
              <a:rPr lang="en-US" altLang="zh-CN" sz="1800" dirty="0">
                <a:solidFill>
                  <a:srgbClr val="4C6062"/>
                </a:solidFill>
                <a:latin typeface="微软雅黑" panose="020B0503020204020204" pitchFamily="34" charset="-122"/>
                <a:ea typeface="微软雅黑" panose="020B0503020204020204" pitchFamily="34" charset="-122"/>
              </a:rPr>
              <a:t>2023-08-24 03:12:25</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Time zone: Asia/Shanghai (CST, +0800)</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System clock synchronized: no</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NTP service: active</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RTC in local TZ: no</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7" name="矩形 6"/>
          <p:cNvSpPr/>
          <p:nvPr/>
        </p:nvSpPr>
        <p:spPr>
          <a:xfrm>
            <a:off x="860248" y="3886994"/>
            <a:ext cx="10496725" cy="289560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2-2 </a:t>
            </a:r>
            <a:r>
              <a:rPr lang="zh-CN" altLang="en-US" dirty="0"/>
              <a:t>熟练使用系统信息类命令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40120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系统信息类命令是对系统的各种信息进行显示和设置的命令。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timedatectl</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timedatectl</a:t>
            </a:r>
            <a:r>
              <a:rPr lang="zh-CN" altLang="en-US" sz="1800" dirty="0">
                <a:solidFill>
                  <a:srgbClr val="4C6062"/>
                </a:solidFill>
                <a:latin typeface="微软雅黑" panose="020B0503020204020204" pitchFamily="34" charset="-122"/>
                <a:ea typeface="微软雅黑" panose="020B0503020204020204" pitchFamily="34" charset="-122"/>
              </a:rPr>
              <a:t>命令可以查询和更改系统时钟和设置，你可以使用此命令来设置或更改当前的日期、时间和时区，或实现与远程</a:t>
            </a:r>
            <a:r>
              <a:rPr lang="en-US" altLang="zh-CN" sz="1800" dirty="0">
                <a:solidFill>
                  <a:srgbClr val="4C6062"/>
                </a:solidFill>
                <a:latin typeface="微软雅黑" panose="020B0503020204020204" pitchFamily="34" charset="-122"/>
                <a:ea typeface="微软雅黑" panose="020B0503020204020204" pitchFamily="34" charset="-122"/>
              </a:rPr>
              <a:t>NTP</a:t>
            </a:r>
            <a:r>
              <a:rPr lang="zh-CN" altLang="en-US" sz="1800" dirty="0">
                <a:solidFill>
                  <a:srgbClr val="4C6062"/>
                </a:solidFill>
                <a:latin typeface="微软雅黑" panose="020B0503020204020204" pitchFamily="34" charset="-122"/>
                <a:ea typeface="微软雅黑" panose="020B0503020204020204" pitchFamily="34" charset="-122"/>
              </a:rPr>
              <a:t>服务器的自动系统时钟同步。</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② 设置当前时区。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timedatectl |grep Time     	//</a:t>
            </a:r>
            <a:r>
              <a:rPr lang="zh-CN" altLang="en-US" sz="1800" dirty="0">
                <a:solidFill>
                  <a:srgbClr val="4C6062"/>
                </a:solidFill>
                <a:latin typeface="微软雅黑" panose="020B0503020204020204" pitchFamily="34" charset="-122"/>
                <a:ea typeface="微软雅黑" panose="020B0503020204020204" pitchFamily="34" charset="-122"/>
              </a:rPr>
              <a:t>查看当前时区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timedatectl list-</a:t>
            </a:r>
            <a:r>
              <a:rPr lang="en-US" altLang="zh-CN" sz="1800" dirty="0" err="1">
                <a:solidFill>
                  <a:srgbClr val="4C6062"/>
                </a:solidFill>
                <a:latin typeface="微软雅黑" panose="020B0503020204020204" pitchFamily="34" charset="-122"/>
                <a:ea typeface="微软雅黑" panose="020B0503020204020204" pitchFamily="34" charset="-122"/>
              </a:rPr>
              <a:t>timezones</a:t>
            </a: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查看所有可用时区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timedatectl set-</a:t>
            </a:r>
            <a:r>
              <a:rPr lang="en-US" altLang="zh-CN" sz="1800" dirty="0" err="1">
                <a:solidFill>
                  <a:srgbClr val="4C6062"/>
                </a:solidFill>
                <a:latin typeface="微软雅黑" panose="020B0503020204020204" pitchFamily="34" charset="-122"/>
                <a:ea typeface="微软雅黑" panose="020B0503020204020204" pitchFamily="34" charset="-122"/>
              </a:rPr>
              <a:t>timezone</a:t>
            </a:r>
            <a:r>
              <a:rPr lang="en-US" altLang="zh-CN" sz="1800" dirty="0">
                <a:solidFill>
                  <a:srgbClr val="4C6062"/>
                </a:solidFill>
                <a:latin typeface="微软雅黑" panose="020B0503020204020204" pitchFamily="34" charset="-122"/>
                <a:ea typeface="微软雅黑" panose="020B0503020204020204" pitchFamily="34" charset="-122"/>
              </a:rPr>
              <a:t> Asia/Shanghai	//</a:t>
            </a:r>
            <a:r>
              <a:rPr lang="zh-CN" altLang="en-US" sz="1800" dirty="0">
                <a:solidFill>
                  <a:srgbClr val="4C6062"/>
                </a:solidFill>
                <a:latin typeface="微软雅黑" panose="020B0503020204020204" pitchFamily="34" charset="-122"/>
                <a:ea typeface="微软雅黑" panose="020B0503020204020204" pitchFamily="34" charset="-122"/>
              </a:rPr>
              <a:t>修改当前时区</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7" name="矩形 6"/>
          <p:cNvSpPr/>
          <p:nvPr/>
        </p:nvSpPr>
        <p:spPr>
          <a:xfrm>
            <a:off x="860248" y="3902240"/>
            <a:ext cx="10496725" cy="166115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2-2 </a:t>
            </a:r>
            <a:r>
              <a:rPr lang="zh-CN" altLang="en-US" dirty="0"/>
              <a:t>熟练使用系统信息类命令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518603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系统信息类命令是对系统的各种信息进行显示和设置的命令。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cal</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cal</a:t>
            </a:r>
            <a:r>
              <a:rPr lang="zh-CN" altLang="en-US" sz="1800" dirty="0">
                <a:solidFill>
                  <a:srgbClr val="4C6062"/>
                </a:solidFill>
                <a:latin typeface="微软雅黑" panose="020B0503020204020204" pitchFamily="34" charset="-122"/>
                <a:ea typeface="微软雅黑" panose="020B0503020204020204" pitchFamily="34" charset="-122"/>
              </a:rPr>
              <a:t>命令用于显示指定月份或年份的日历，可以带两个参数，其中，年、月份用数字表示；只有一个参数时表示年份，年份的范围为</a:t>
            </a:r>
            <a:r>
              <a:rPr lang="en-US" altLang="zh-CN" sz="1800" dirty="0">
                <a:solidFill>
                  <a:srgbClr val="4C6062"/>
                </a:solidFill>
                <a:latin typeface="微软雅黑" panose="020B0503020204020204" pitchFamily="34" charset="-122"/>
                <a:ea typeface="微软雅黑" panose="020B0503020204020204" pitchFamily="34" charset="-122"/>
              </a:rPr>
              <a:t>1~9999</a:t>
            </a:r>
            <a:r>
              <a:rPr lang="zh-CN" altLang="en-US" sz="1800" dirty="0">
                <a:solidFill>
                  <a:srgbClr val="4C6062"/>
                </a:solidFill>
                <a:latin typeface="微软雅黑" panose="020B0503020204020204" pitchFamily="34" charset="-122"/>
                <a:ea typeface="微软雅黑" panose="020B0503020204020204" pitchFamily="34" charset="-122"/>
              </a:rPr>
              <a:t>；不带任何参数的</a:t>
            </a:r>
            <a:r>
              <a:rPr lang="en-US" altLang="zh-CN" sz="1800" dirty="0">
                <a:solidFill>
                  <a:srgbClr val="4C6062"/>
                </a:solidFill>
                <a:latin typeface="微软雅黑" panose="020B0503020204020204" pitchFamily="34" charset="-122"/>
                <a:ea typeface="微软雅黑" panose="020B0503020204020204" pitchFamily="34" charset="-122"/>
              </a:rPr>
              <a:t>cal</a:t>
            </a:r>
            <a:r>
              <a:rPr lang="zh-CN" altLang="en-US" sz="1800" dirty="0">
                <a:solidFill>
                  <a:srgbClr val="4C6062"/>
                </a:solidFill>
                <a:latin typeface="微软雅黑" panose="020B0503020204020204" pitchFamily="34" charset="-122"/>
                <a:ea typeface="微软雅黑" panose="020B0503020204020204" pitchFamily="34" charset="-122"/>
              </a:rPr>
              <a:t>命令显示当前月份的日历。例如：</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cal 7 2023</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a:t>
            </a:r>
            <a:r>
              <a:rPr lang="zh-CN" altLang="en-US" sz="1800" dirty="0">
                <a:solidFill>
                  <a:srgbClr val="4C6062"/>
                </a:solidFill>
                <a:latin typeface="微软雅黑" panose="020B0503020204020204" pitchFamily="34" charset="-122"/>
                <a:ea typeface="微软雅黑" panose="020B0503020204020204" pitchFamily="34" charset="-122"/>
              </a:rPr>
              <a:t>七月 </a:t>
            </a:r>
            <a:r>
              <a:rPr lang="en-US" altLang="zh-CN" sz="1800" dirty="0">
                <a:solidFill>
                  <a:srgbClr val="4C6062"/>
                </a:solidFill>
                <a:latin typeface="微软雅黑" panose="020B0503020204020204" pitchFamily="34" charset="-122"/>
                <a:ea typeface="微软雅黑" panose="020B0503020204020204" pitchFamily="34" charset="-122"/>
              </a:rPr>
              <a:t>2023     </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一 二 三 四 五 六 日</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                      </a:t>
            </a:r>
            <a:r>
              <a:rPr lang="en-US" altLang="zh-CN" sz="1800" dirty="0">
                <a:solidFill>
                  <a:srgbClr val="4C6062"/>
                </a:solidFill>
                <a:latin typeface="微软雅黑" panose="020B0503020204020204" pitchFamily="34" charset="-122"/>
                <a:ea typeface="微软雅黑" panose="020B0503020204020204" pitchFamily="34" charset="-122"/>
              </a:rPr>
              <a:t>1  2</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 3  4  5  6  7  8  9</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10 11 12 13 14 15 16</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17 18 19 20 21 22 23</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24 25 26 27 28 29 30</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31 </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7" name="矩形 6"/>
          <p:cNvSpPr/>
          <p:nvPr/>
        </p:nvSpPr>
        <p:spPr>
          <a:xfrm>
            <a:off x="860248" y="3429795"/>
            <a:ext cx="10496725" cy="3159112"/>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2-2 </a:t>
            </a:r>
            <a:r>
              <a:rPr lang="zh-CN" altLang="en-US" dirty="0"/>
              <a:t>熟练使用系统信息类命令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50812" y="3048794"/>
            <a:ext cx="10496725" cy="89915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233910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系统信息类命令是对系统的各种信息进行显示和设置的命令。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clock</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clock</a:t>
            </a:r>
            <a:r>
              <a:rPr lang="zh-CN" altLang="en-US" sz="2000" dirty="0">
                <a:solidFill>
                  <a:srgbClr val="4C6062"/>
                </a:solidFill>
                <a:latin typeface="微软雅黑" panose="020B0503020204020204" pitchFamily="34" charset="-122"/>
                <a:ea typeface="微软雅黑" panose="020B0503020204020204" pitchFamily="34" charset="-122"/>
              </a:rPr>
              <a:t>命令用于从计算机的硬件获得日期和时间。例如：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clock</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2020-08-22 00:00:58.586442+08:00</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2-2 </a:t>
            </a:r>
            <a:r>
              <a:rPr lang="zh-CN" altLang="en-US" dirty="0"/>
              <a:t>熟练使用系统信息类命令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555536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进程管理类命令是对进程进行各种显示和设置的命令。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ps</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ps</a:t>
            </a:r>
            <a:r>
              <a:rPr lang="zh-CN" altLang="en-US" sz="2000" dirty="0">
                <a:solidFill>
                  <a:srgbClr val="4C6062"/>
                </a:solidFill>
                <a:latin typeface="微软雅黑" panose="020B0503020204020204" pitchFamily="34" charset="-122"/>
                <a:ea typeface="微软雅黑" panose="020B0503020204020204" pitchFamily="34" charset="-122"/>
              </a:rPr>
              <a:t>命令主要用于查看系统的进程。该命令的语法为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ps</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ps</a:t>
            </a:r>
            <a:r>
              <a:rPr lang="zh-CN" altLang="en-US" sz="2000" dirty="0">
                <a:solidFill>
                  <a:srgbClr val="4C6062"/>
                </a:solidFill>
                <a:latin typeface="微软雅黑" panose="020B0503020204020204" pitchFamily="34" charset="-122"/>
                <a:ea typeface="微软雅黑" panose="020B0503020204020204" pitchFamily="34" charset="-122"/>
              </a:rPr>
              <a:t>命令的常用参数选项如下：</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-a</a:t>
            </a:r>
            <a:r>
              <a:rPr lang="zh-CN" altLang="en-US" sz="2000" dirty="0">
                <a:solidFill>
                  <a:srgbClr val="4C6062"/>
                </a:solidFill>
                <a:latin typeface="微软雅黑" panose="020B0503020204020204" pitchFamily="34" charset="-122"/>
                <a:ea typeface="微软雅黑" panose="020B0503020204020204" pitchFamily="34" charset="-122"/>
              </a:rPr>
              <a:t>：显示当前控制终端的进程（包含其他用户的）。</a:t>
            </a:r>
            <a:endParaRPr lang="zh-CN" altLang="en-US" sz="2000" dirty="0">
              <a:solidFill>
                <a:srgbClr val="4C6062"/>
              </a:solidFill>
              <a:latin typeface="微软雅黑" panose="020B0503020204020204" pitchFamily="34" charset="-122"/>
              <a:ea typeface="微软雅黑" panose="020B0503020204020204" pitchFamily="34" charset="-122"/>
            </a:endParaRPr>
          </a:p>
          <a:p>
            <a:pPr lvl="1">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-u</a:t>
            </a:r>
            <a:r>
              <a:rPr lang="zh-CN" altLang="en-US" sz="2000" dirty="0">
                <a:solidFill>
                  <a:srgbClr val="4C6062"/>
                </a:solidFill>
                <a:latin typeface="微软雅黑" panose="020B0503020204020204" pitchFamily="34" charset="-122"/>
                <a:ea typeface="微软雅黑" panose="020B0503020204020204" pitchFamily="34" charset="-122"/>
              </a:rPr>
              <a:t>：显示进程的用户名和启动时间等信息。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lvl="1">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a:t>
            </a:r>
            <a:r>
              <a:rPr lang="zh-CN" altLang="en-US" sz="2000" dirty="0">
                <a:solidFill>
                  <a:srgbClr val="4C6062"/>
                </a:solidFill>
                <a:latin typeface="微软雅黑" panose="020B0503020204020204" pitchFamily="34" charset="-122"/>
                <a:ea typeface="微软雅黑" panose="020B0503020204020204" pitchFamily="34" charset="-122"/>
              </a:rPr>
              <a:t>：宽行输出，不截取输出中的命令行。</a:t>
            </a:r>
            <a:endParaRPr lang="zh-CN" altLang="en-US" sz="2000" dirty="0">
              <a:solidFill>
                <a:srgbClr val="4C6062"/>
              </a:solidFill>
              <a:latin typeface="微软雅黑" panose="020B0503020204020204" pitchFamily="34" charset="-122"/>
              <a:ea typeface="微软雅黑" panose="020B0503020204020204" pitchFamily="34" charset="-122"/>
            </a:endParaRPr>
          </a:p>
          <a:p>
            <a:pPr lvl="1">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-l</a:t>
            </a:r>
            <a:r>
              <a:rPr lang="zh-CN" altLang="en-US" sz="2000" dirty="0">
                <a:solidFill>
                  <a:srgbClr val="4C6062"/>
                </a:solidFill>
                <a:latin typeface="微软雅黑" panose="020B0503020204020204" pitchFamily="34" charset="-122"/>
                <a:ea typeface="微软雅黑" panose="020B0503020204020204" pitchFamily="34" charset="-122"/>
              </a:rPr>
              <a:t>：按长格形式显示输出。</a:t>
            </a:r>
            <a:endParaRPr lang="zh-CN" altLang="en-US" sz="2000" dirty="0">
              <a:solidFill>
                <a:srgbClr val="4C6062"/>
              </a:solidFill>
              <a:latin typeface="微软雅黑" panose="020B0503020204020204" pitchFamily="34" charset="-122"/>
              <a:ea typeface="微软雅黑" panose="020B0503020204020204" pitchFamily="34" charset="-122"/>
            </a:endParaRPr>
          </a:p>
          <a:p>
            <a:pPr lvl="1">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-x</a:t>
            </a:r>
            <a:r>
              <a:rPr lang="zh-CN" altLang="en-US" sz="2000" dirty="0">
                <a:solidFill>
                  <a:srgbClr val="4C6062"/>
                </a:solidFill>
                <a:latin typeface="微软雅黑" panose="020B0503020204020204" pitchFamily="34" charset="-122"/>
                <a:ea typeface="微软雅黑" panose="020B0503020204020204" pitchFamily="34" charset="-122"/>
              </a:rPr>
              <a:t>：显示没有控制终端的进程。</a:t>
            </a:r>
            <a:endParaRPr lang="zh-CN" altLang="en-US" sz="2000" dirty="0">
              <a:solidFill>
                <a:srgbClr val="4C6062"/>
              </a:solidFill>
              <a:latin typeface="微软雅黑" panose="020B0503020204020204" pitchFamily="34" charset="-122"/>
              <a:ea typeface="微软雅黑" panose="020B0503020204020204" pitchFamily="34" charset="-122"/>
            </a:endParaRPr>
          </a:p>
          <a:p>
            <a:pPr lvl="1">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-e</a:t>
            </a:r>
            <a:r>
              <a:rPr lang="zh-CN" altLang="en-US" sz="2000" dirty="0">
                <a:solidFill>
                  <a:srgbClr val="4C6062"/>
                </a:solidFill>
                <a:latin typeface="微软雅黑" panose="020B0503020204020204" pitchFamily="34" charset="-122"/>
                <a:ea typeface="微软雅黑" panose="020B0503020204020204" pitchFamily="34" charset="-122"/>
              </a:rPr>
              <a:t>：显示所有的进程。</a:t>
            </a:r>
            <a:endParaRPr lang="zh-CN" altLang="en-US" sz="2000" dirty="0">
              <a:solidFill>
                <a:srgbClr val="4C6062"/>
              </a:solidFill>
              <a:latin typeface="微软雅黑" panose="020B0503020204020204" pitchFamily="34" charset="-122"/>
              <a:ea typeface="微软雅黑" panose="020B0503020204020204" pitchFamily="34" charset="-122"/>
            </a:endParaRPr>
          </a:p>
          <a:p>
            <a:pPr lvl="1">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 n</a:t>
            </a:r>
            <a:r>
              <a:rPr lang="zh-CN" altLang="en-US" sz="2000" dirty="0">
                <a:solidFill>
                  <a:srgbClr val="4C6062"/>
                </a:solidFill>
                <a:latin typeface="微软雅黑" panose="020B0503020204020204" pitchFamily="34" charset="-122"/>
                <a:ea typeface="微软雅黑" panose="020B0503020204020204" pitchFamily="34" charset="-122"/>
              </a:rPr>
              <a:t>：显示第</a:t>
            </a:r>
            <a:r>
              <a:rPr lang="en-US" altLang="zh-CN" sz="2000" dirty="0">
                <a:solidFill>
                  <a:srgbClr val="4C6062"/>
                </a:solidFill>
                <a:latin typeface="微软雅黑" panose="020B0503020204020204" pitchFamily="34" charset="-122"/>
                <a:ea typeface="微软雅黑" panose="020B0503020204020204" pitchFamily="34" charset="-122"/>
              </a:rPr>
              <a:t>n</a:t>
            </a:r>
            <a:r>
              <a:rPr lang="zh-CN" altLang="en-US" sz="2000" dirty="0">
                <a:solidFill>
                  <a:srgbClr val="4C6062"/>
                </a:solidFill>
                <a:latin typeface="微软雅黑" panose="020B0503020204020204" pitchFamily="34" charset="-122"/>
                <a:ea typeface="微软雅黑" panose="020B0503020204020204" pitchFamily="34" charset="-122"/>
              </a:rPr>
              <a:t>个终端的进程。</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2-3 </a:t>
            </a:r>
            <a:r>
              <a:rPr lang="zh-CN" altLang="en-US" dirty="0"/>
              <a:t>熟练使用进程管理类命令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373127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进程管理类命令是对进程进行各种显示和设置的命令。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pidof</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pidof</a:t>
            </a:r>
            <a:r>
              <a:rPr lang="zh-CN" altLang="en-US" sz="2000" dirty="0">
                <a:solidFill>
                  <a:srgbClr val="4C6062"/>
                </a:solidFill>
                <a:latin typeface="微软雅黑" panose="020B0503020204020204" pitchFamily="34" charset="-122"/>
                <a:ea typeface="微软雅黑" panose="020B0503020204020204" pitchFamily="34" charset="-122"/>
              </a:rPr>
              <a:t>命令用于查询某个指定服务进程的</a:t>
            </a:r>
            <a:r>
              <a:rPr lang="en-US" altLang="zh-CN" sz="2000" dirty="0">
                <a:solidFill>
                  <a:srgbClr val="4C6062"/>
                </a:solidFill>
                <a:latin typeface="微软雅黑" panose="020B0503020204020204" pitchFamily="34" charset="-122"/>
                <a:ea typeface="微软雅黑" panose="020B0503020204020204" pitchFamily="34" charset="-122"/>
              </a:rPr>
              <a:t>PID</a:t>
            </a:r>
            <a:r>
              <a:rPr lang="zh-CN" altLang="en-US" sz="2000" dirty="0">
                <a:solidFill>
                  <a:srgbClr val="4C6062"/>
                </a:solidFill>
                <a:latin typeface="微软雅黑" panose="020B0503020204020204" pitchFamily="34" charset="-122"/>
                <a:ea typeface="微软雅黑" panose="020B0503020204020204" pitchFamily="34" charset="-122"/>
              </a:rPr>
              <a:t>值，该命令格式为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pidof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服务名称</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[root@Server01 ~]# pidof </a:t>
            </a:r>
            <a:r>
              <a:rPr lang="en-US" altLang="zh-CN" sz="2000" dirty="0" err="1">
                <a:solidFill>
                  <a:srgbClr val="4C6062"/>
                </a:solidFill>
                <a:latin typeface="微软雅黑" panose="020B0503020204020204" pitchFamily="34" charset="-122"/>
                <a:ea typeface="微软雅黑" panose="020B0503020204020204" pitchFamily="34" charset="-122"/>
              </a:rPr>
              <a:t>sshd</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1410</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2-3 </a:t>
            </a:r>
            <a:r>
              <a:rPr lang="zh-CN" altLang="en-US" dirty="0"/>
              <a:t>熟练使用进程管理类命令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50812" y="3673640"/>
            <a:ext cx="10496725" cy="1051554"/>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73155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进程管理类命令是对进程进行各种显示和设置的命令。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kill</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kill</a:t>
            </a:r>
            <a:r>
              <a:rPr lang="zh-CN" altLang="en-US" sz="2000" dirty="0">
                <a:solidFill>
                  <a:srgbClr val="4C6062"/>
                </a:solidFill>
                <a:latin typeface="微软雅黑" panose="020B0503020204020204" pitchFamily="34" charset="-122"/>
                <a:ea typeface="微软雅黑" panose="020B0503020204020204" pitchFamily="34" charset="-122"/>
              </a:rPr>
              <a:t>命令向进程发送强制终止信号。以下命令用于显示</a:t>
            </a:r>
            <a:r>
              <a:rPr lang="en-US" altLang="zh-CN" sz="2000" dirty="0">
                <a:solidFill>
                  <a:srgbClr val="4C6062"/>
                </a:solidFill>
                <a:latin typeface="微软雅黑" panose="020B0503020204020204" pitchFamily="34" charset="-122"/>
                <a:ea typeface="微软雅黑" panose="020B0503020204020204" pitchFamily="34" charset="-122"/>
              </a:rPr>
              <a:t>kill</a:t>
            </a:r>
            <a:r>
              <a:rPr lang="zh-CN" altLang="en-US" sz="2000" dirty="0">
                <a:solidFill>
                  <a:srgbClr val="4C6062"/>
                </a:solidFill>
                <a:latin typeface="微软雅黑" panose="020B0503020204020204" pitchFamily="34" charset="-122"/>
                <a:ea typeface="微软雅黑" panose="020B0503020204020204" pitchFamily="34" charset="-122"/>
              </a:rPr>
              <a:t>命令所能够发送的信号种类。每个信号都有一个数值对应，例如</a:t>
            </a:r>
            <a:r>
              <a:rPr lang="en-US" altLang="zh-CN" sz="2000" dirty="0">
                <a:solidFill>
                  <a:srgbClr val="4C6062"/>
                </a:solidFill>
                <a:latin typeface="微软雅黑" panose="020B0503020204020204" pitchFamily="34" charset="-122"/>
                <a:ea typeface="微软雅黑" panose="020B0503020204020204" pitchFamily="34" charset="-122"/>
              </a:rPr>
              <a:t>SIGKILL</a:t>
            </a:r>
            <a:r>
              <a:rPr lang="zh-CN" altLang="en-US" sz="2000" dirty="0">
                <a:solidFill>
                  <a:srgbClr val="4C6062"/>
                </a:solidFill>
                <a:latin typeface="微软雅黑" panose="020B0503020204020204" pitchFamily="34" charset="-122"/>
                <a:ea typeface="微软雅黑" panose="020B0503020204020204" pitchFamily="34" charset="-122"/>
              </a:rPr>
              <a:t>信号的值为</a:t>
            </a:r>
            <a:r>
              <a:rPr lang="en-US" altLang="zh-CN" sz="2000" dirty="0">
                <a:solidFill>
                  <a:srgbClr val="4C6062"/>
                </a:solidFill>
                <a:latin typeface="微软雅黑" panose="020B0503020204020204" pitchFamily="34" charset="-122"/>
                <a:ea typeface="微软雅黑" panose="020B0503020204020204" pitchFamily="34" charset="-122"/>
              </a:rPr>
              <a:t>9</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kill -l</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1</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SIGHUP      	 2</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SIGINT     	 3</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SIGQUIT   	 4</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SIGILL</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5</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SIGTRAP     	 6</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SIGABRT    	 7</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SIGBUS    	 8</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SIGFPE</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 9</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SIGKILL     	10</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SIGUSR1   	11</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SIGSEGV  	12</a:t>
            </a:r>
            <a:r>
              <a:rPr lang="zh-CN" altLang="en-US" sz="2000" dirty="0">
                <a:solidFill>
                  <a:srgbClr val="4C6062"/>
                </a:solidFill>
                <a:latin typeface="微软雅黑" panose="020B0503020204020204" pitchFamily="34" charset="-122"/>
                <a:ea typeface="微软雅黑" panose="020B0503020204020204" pitchFamily="34" charset="-122"/>
              </a:rPr>
              <a:t>） </a:t>
            </a:r>
            <a:r>
              <a:rPr lang="en-US" altLang="zh-CN" sz="2000" dirty="0">
                <a:solidFill>
                  <a:srgbClr val="4C6062"/>
                </a:solidFill>
                <a:latin typeface="微软雅黑" panose="020B0503020204020204" pitchFamily="34" charset="-122"/>
                <a:ea typeface="微软雅黑" panose="020B0503020204020204" pitchFamily="34" charset="-122"/>
              </a:rPr>
              <a:t>SIGUSR2</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2-3 </a:t>
            </a:r>
            <a:r>
              <a:rPr lang="zh-CN" altLang="en-US" dirty="0"/>
              <a:t>熟练使用进程管理类命令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50812" y="3673639"/>
            <a:ext cx="10496725" cy="220181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50812" y="4129867"/>
            <a:ext cx="10496725" cy="2201811"/>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511627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进程管理类命令是对进程进行各种显示和设置的命令。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killall</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killall</a:t>
            </a:r>
            <a:r>
              <a:rPr lang="zh-CN" altLang="en-US" sz="2000" dirty="0">
                <a:solidFill>
                  <a:srgbClr val="4C6062"/>
                </a:solidFill>
                <a:latin typeface="微软雅黑" panose="020B0503020204020204" pitchFamily="34" charset="-122"/>
                <a:ea typeface="微软雅黑" panose="020B0503020204020204" pitchFamily="34" charset="-122"/>
              </a:rPr>
              <a:t>命令用于终止某个指定名称的服务所对应的全部进程，该命令格式为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killall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进程名称</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pidof </a:t>
            </a:r>
            <a:r>
              <a:rPr lang="en-US" altLang="zh-CN" sz="2000" dirty="0" err="1">
                <a:solidFill>
                  <a:srgbClr val="4C6062"/>
                </a:solidFill>
                <a:latin typeface="微软雅黑" panose="020B0503020204020204" pitchFamily="34" charset="-122"/>
                <a:ea typeface="微软雅黑" panose="020B0503020204020204" pitchFamily="34" charset="-122"/>
              </a:rPr>
              <a:t>sshd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1218</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killall -9 </a:t>
            </a:r>
            <a:r>
              <a:rPr lang="en-US" altLang="zh-CN" sz="2000" dirty="0" err="1">
                <a:solidFill>
                  <a:srgbClr val="4C6062"/>
                </a:solidFill>
                <a:latin typeface="微软雅黑" panose="020B0503020204020204" pitchFamily="34" charset="-122"/>
                <a:ea typeface="微软雅黑" panose="020B0503020204020204" pitchFamily="34" charset="-122"/>
              </a:rPr>
              <a:t>sshd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pidof </a:t>
            </a:r>
            <a:r>
              <a:rPr lang="en-US" altLang="zh-CN" sz="2000" dirty="0" err="1">
                <a:solidFill>
                  <a:srgbClr val="4C6062"/>
                </a:solidFill>
                <a:latin typeface="微软雅黑" panose="020B0503020204020204" pitchFamily="34" charset="-122"/>
                <a:ea typeface="微软雅黑" panose="020B0503020204020204" pitchFamily="34" charset="-122"/>
              </a:rPr>
              <a:t>sshd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2-3 </a:t>
            </a:r>
            <a:r>
              <a:rPr lang="zh-CN" altLang="en-US" dirty="0"/>
              <a:t>熟练使用进程管理类命令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257711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进程管理类命令是对进程进行各种显示和设置的命令。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top</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err="1">
                <a:solidFill>
                  <a:srgbClr val="4C6062"/>
                </a:solidFill>
                <a:latin typeface="微软雅黑" panose="020B0503020204020204" pitchFamily="34" charset="-122"/>
                <a:ea typeface="微软雅黑" panose="020B0503020204020204" pitchFamily="34" charset="-122"/>
              </a:rPr>
              <a:t>ps</a:t>
            </a:r>
            <a:r>
              <a:rPr lang="zh-CN" altLang="en-US" sz="2000" dirty="0">
                <a:solidFill>
                  <a:srgbClr val="4C6062"/>
                </a:solidFill>
                <a:latin typeface="微软雅黑" panose="020B0503020204020204" pitchFamily="34" charset="-122"/>
                <a:ea typeface="微软雅黑" panose="020B0503020204020204" pitchFamily="34" charset="-122"/>
              </a:rPr>
              <a:t>命令不同，</a:t>
            </a:r>
            <a:r>
              <a:rPr lang="en-US" altLang="zh-CN" sz="2000" dirty="0">
                <a:solidFill>
                  <a:srgbClr val="4C6062"/>
                </a:solidFill>
                <a:latin typeface="微软雅黑" panose="020B0503020204020204" pitchFamily="34" charset="-122"/>
                <a:ea typeface="微软雅黑" panose="020B0503020204020204" pitchFamily="34" charset="-122"/>
              </a:rPr>
              <a:t>top</a:t>
            </a:r>
            <a:r>
              <a:rPr lang="zh-CN" altLang="en-US" sz="2000" dirty="0">
                <a:solidFill>
                  <a:srgbClr val="4C6062"/>
                </a:solidFill>
                <a:latin typeface="微软雅黑" panose="020B0503020204020204" pitchFamily="34" charset="-122"/>
                <a:ea typeface="微软雅黑" panose="020B0503020204020204" pitchFamily="34" charset="-122"/>
              </a:rPr>
              <a:t>命令可以实时监控进程的状况。</a:t>
            </a:r>
            <a:r>
              <a:rPr lang="en-US" altLang="zh-CN" sz="2000" dirty="0">
                <a:solidFill>
                  <a:srgbClr val="4C6062"/>
                </a:solidFill>
                <a:latin typeface="微软雅黑" panose="020B0503020204020204" pitchFamily="34" charset="-122"/>
                <a:ea typeface="微软雅黑" panose="020B0503020204020204" pitchFamily="34" charset="-122"/>
              </a:rPr>
              <a:t>top</a:t>
            </a:r>
            <a:r>
              <a:rPr lang="zh-CN" altLang="en-US" sz="2000" dirty="0">
                <a:solidFill>
                  <a:srgbClr val="4C6062"/>
                </a:solidFill>
                <a:latin typeface="微软雅黑" panose="020B0503020204020204" pitchFamily="34" charset="-122"/>
                <a:ea typeface="微软雅黑" panose="020B0503020204020204" pitchFamily="34" charset="-122"/>
              </a:rPr>
              <a:t>屏幕自动每</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秒刷新一次，也可以用“</a:t>
            </a:r>
            <a:r>
              <a:rPr lang="en-US" altLang="zh-CN" sz="2000" dirty="0">
                <a:solidFill>
                  <a:srgbClr val="4C6062"/>
                </a:solidFill>
                <a:latin typeface="微软雅黑" panose="020B0503020204020204" pitchFamily="34" charset="-122"/>
                <a:ea typeface="微软雅黑" panose="020B0503020204020204" pitchFamily="34" charset="-122"/>
              </a:rPr>
              <a:t>top -d 20”</a:t>
            </a:r>
            <a:r>
              <a:rPr lang="zh-CN" altLang="en-US" sz="2000" dirty="0">
                <a:solidFill>
                  <a:srgbClr val="4C6062"/>
                </a:solidFill>
                <a:latin typeface="微软雅黑" panose="020B0503020204020204" pitchFamily="34" charset="-122"/>
                <a:ea typeface="微软雅黑" panose="020B0503020204020204" pitchFamily="34" charset="-122"/>
              </a:rPr>
              <a:t>，使得</a:t>
            </a:r>
            <a:r>
              <a:rPr lang="en-US" altLang="zh-CN" sz="2000" dirty="0">
                <a:solidFill>
                  <a:srgbClr val="4C6062"/>
                </a:solidFill>
                <a:latin typeface="微软雅黑" panose="020B0503020204020204" pitchFamily="34" charset="-122"/>
                <a:ea typeface="微软雅黑" panose="020B0503020204020204" pitchFamily="34" charset="-122"/>
              </a:rPr>
              <a:t>top</a:t>
            </a:r>
            <a:r>
              <a:rPr lang="zh-CN" altLang="en-US" sz="2000" dirty="0">
                <a:solidFill>
                  <a:srgbClr val="4C6062"/>
                </a:solidFill>
                <a:latin typeface="微软雅黑" panose="020B0503020204020204" pitchFamily="34" charset="-122"/>
                <a:ea typeface="微软雅黑" panose="020B0503020204020204" pitchFamily="34" charset="-122"/>
              </a:rPr>
              <a:t>屏幕每</a:t>
            </a:r>
            <a:r>
              <a:rPr lang="en-US" altLang="zh-CN" sz="2000" dirty="0">
                <a:solidFill>
                  <a:srgbClr val="4C6062"/>
                </a:solidFill>
                <a:latin typeface="微软雅黑" panose="020B0503020204020204" pitchFamily="34" charset="-122"/>
                <a:ea typeface="微软雅黑" panose="020B0503020204020204" pitchFamily="34" charset="-122"/>
              </a:rPr>
              <a:t>20</a:t>
            </a:r>
            <a:r>
              <a:rPr lang="zh-CN" altLang="en-US" sz="2000" dirty="0">
                <a:solidFill>
                  <a:srgbClr val="4C6062"/>
                </a:solidFill>
                <a:latin typeface="微软雅黑" panose="020B0503020204020204" pitchFamily="34" charset="-122"/>
                <a:ea typeface="微软雅黑" panose="020B0503020204020204" pitchFamily="34" charset="-122"/>
              </a:rPr>
              <a:t>秒刷新一次。</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2-3 </a:t>
            </a:r>
            <a:r>
              <a:rPr lang="zh-CN" altLang="en-US" dirty="0"/>
              <a:t>熟练使用进程管理类命令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503932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进程管理类命令是对进程进行各种显示和设置的命令。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bg</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jobs</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fg</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jobs</a:t>
            </a:r>
            <a:r>
              <a:rPr lang="zh-CN" altLang="en-US" sz="2000" dirty="0">
                <a:solidFill>
                  <a:srgbClr val="4C6062"/>
                </a:solidFill>
                <a:latin typeface="微软雅黑" panose="020B0503020204020204" pitchFamily="34" charset="-122"/>
                <a:ea typeface="微软雅黑" panose="020B0503020204020204" pitchFamily="34" charset="-122"/>
              </a:rPr>
              <a:t>命令用于查看在后台运行的进程。例如：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find / -name  h* //</a:t>
            </a:r>
            <a:r>
              <a:rPr lang="zh-CN" altLang="en-US" sz="2000" dirty="0">
                <a:solidFill>
                  <a:srgbClr val="4C6062"/>
                </a:solidFill>
                <a:latin typeface="微软雅黑" panose="020B0503020204020204" pitchFamily="34" charset="-122"/>
                <a:ea typeface="微软雅黑" panose="020B0503020204020204" pitchFamily="34" charset="-122"/>
              </a:rPr>
              <a:t>立即通过</a:t>
            </a:r>
            <a:r>
              <a:rPr lang="en-US" altLang="zh-CN" sz="2000" dirty="0">
                <a:solidFill>
                  <a:srgbClr val="4C6062"/>
                </a:solidFill>
                <a:latin typeface="微软雅黑" panose="020B0503020204020204" pitchFamily="34" charset="-122"/>
                <a:ea typeface="微软雅黑" panose="020B0503020204020204" pitchFamily="34" charset="-122"/>
              </a:rPr>
              <a:t>ctrl + z </a:t>
            </a:r>
            <a:r>
              <a:rPr lang="zh-CN" altLang="en-US" sz="2000" dirty="0">
                <a:solidFill>
                  <a:srgbClr val="4C6062"/>
                </a:solidFill>
                <a:latin typeface="微软雅黑" panose="020B0503020204020204" pitchFamily="34" charset="-122"/>
                <a:ea typeface="微软雅黑" panose="020B0503020204020204" pitchFamily="34" charset="-122"/>
              </a:rPr>
              <a:t>将当前命令暂停</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  </a:t>
            </a:r>
            <a:r>
              <a:rPr lang="zh-CN" altLang="en-US" sz="2000" dirty="0">
                <a:solidFill>
                  <a:srgbClr val="4C6062"/>
                </a:solidFill>
                <a:latin typeface="微软雅黑" panose="020B0503020204020204" pitchFamily="34" charset="-122"/>
                <a:ea typeface="微软雅黑" panose="020B0503020204020204" pitchFamily="34" charset="-122"/>
              </a:rPr>
              <a:t>已停止               </a:t>
            </a:r>
            <a:r>
              <a:rPr lang="en-US" altLang="zh-CN" sz="2000" dirty="0">
                <a:solidFill>
                  <a:srgbClr val="4C6062"/>
                </a:solidFill>
                <a:latin typeface="微软雅黑" panose="020B0503020204020204" pitchFamily="34" charset="-122"/>
                <a:ea typeface="微软雅黑" panose="020B0503020204020204" pitchFamily="34" charset="-122"/>
              </a:rPr>
              <a:t>find / -name h*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jobs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  </a:t>
            </a:r>
            <a:r>
              <a:rPr lang="zh-CN" altLang="en-US" sz="2000" dirty="0">
                <a:solidFill>
                  <a:srgbClr val="4C6062"/>
                </a:solidFill>
                <a:latin typeface="微软雅黑" panose="020B0503020204020204" pitchFamily="34" charset="-122"/>
                <a:ea typeface="微软雅黑" panose="020B0503020204020204" pitchFamily="34" charset="-122"/>
              </a:rPr>
              <a:t>已停止               </a:t>
            </a:r>
            <a:r>
              <a:rPr lang="en-US" altLang="zh-CN" sz="2000" dirty="0">
                <a:solidFill>
                  <a:srgbClr val="4C6062"/>
                </a:solidFill>
                <a:latin typeface="微软雅黑" panose="020B0503020204020204" pitchFamily="34" charset="-122"/>
                <a:ea typeface="微软雅黑" panose="020B0503020204020204" pitchFamily="34" charset="-122"/>
              </a:rPr>
              <a:t>find / -name h*</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bg</a:t>
            </a:r>
            <a:r>
              <a:rPr lang="zh-CN" altLang="en-US" sz="2000" dirty="0">
                <a:solidFill>
                  <a:srgbClr val="4C6062"/>
                </a:solidFill>
                <a:latin typeface="微软雅黑" panose="020B0503020204020204" pitchFamily="34" charset="-122"/>
                <a:ea typeface="微软雅黑" panose="020B0503020204020204" pitchFamily="34" charset="-122"/>
              </a:rPr>
              <a:t>命令用于把进程放到后台运行。例如：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bg</a:t>
            </a:r>
            <a:r>
              <a:rPr lang="en-US" altLang="zh-CN" sz="2000" dirty="0">
                <a:solidFill>
                  <a:srgbClr val="4C6062"/>
                </a:solidFill>
                <a:latin typeface="微软雅黑" panose="020B0503020204020204" pitchFamily="34" charset="-122"/>
                <a:ea typeface="微软雅黑" panose="020B0503020204020204" pitchFamily="34" charset="-122"/>
              </a:rPr>
              <a:t> %1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fg</a:t>
            </a:r>
            <a:r>
              <a:rPr lang="zh-CN" altLang="en-US" sz="2000" dirty="0">
                <a:solidFill>
                  <a:srgbClr val="4C6062"/>
                </a:solidFill>
                <a:latin typeface="微软雅黑" panose="020B0503020204020204" pitchFamily="34" charset="-122"/>
                <a:ea typeface="微软雅黑" panose="020B0503020204020204" pitchFamily="34" charset="-122"/>
              </a:rPr>
              <a:t>命令用于把从后台运行的进程调到前台。例如：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fg</a:t>
            </a:r>
            <a:r>
              <a:rPr lang="en-US" altLang="zh-CN" sz="2000" dirty="0">
                <a:solidFill>
                  <a:srgbClr val="4C6062"/>
                </a:solidFill>
                <a:latin typeface="微软雅黑" panose="020B0503020204020204" pitchFamily="34" charset="-122"/>
                <a:ea typeface="微软雅黑" panose="020B0503020204020204" pitchFamily="34" charset="-122"/>
              </a:rPr>
              <a:t> %1</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2-3 </a:t>
            </a:r>
            <a:r>
              <a:rPr lang="zh-CN" altLang="en-US" dirty="0"/>
              <a:t>熟练使用进程管理类命令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50812" y="3673640"/>
            <a:ext cx="10496725" cy="46445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57451" y="2865917"/>
            <a:ext cx="10496725" cy="46445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2359" y="4794136"/>
            <a:ext cx="10496725" cy="46445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2358" y="5555420"/>
            <a:ext cx="10496725" cy="46445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 calcmode="lin" valueType="num">
                                      <p:cBhvr additive="base">
                                        <p:cTn id="2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 calcmode="lin" valueType="num">
                                      <p:cBhvr additive="base">
                                        <p:cTn id="3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 calcmode="lin" valueType="num">
                                      <p:cBhvr additive="base">
                                        <p:cTn id="3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anim calcmode="lin" valueType="num">
                                      <p:cBhvr additive="base">
                                        <p:cTn id="4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10" end="10"/>
                                            </p:txEl>
                                          </p:spTgt>
                                        </p:tgtEl>
                                        <p:attrNameLst>
                                          <p:attrName>style.visibility</p:attrName>
                                        </p:attrNameLst>
                                      </p:cBhvr>
                                      <p:to>
                                        <p:strVal val="visible"/>
                                      </p:to>
                                    </p:set>
                                    <p:anim calcmode="lin" valueType="num">
                                      <p:cBhvr additive="base">
                                        <p:cTn id="49"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967739"/>
            <a:ext cx="6629399" cy="3452656"/>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思政</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261564"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IDEOLOGY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13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内容</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379881" y="1383208"/>
            <a:ext cx="5797549" cy="2677656"/>
          </a:xfrm>
          <a:prstGeom prst="rect">
            <a:avLst/>
          </a:prstGeom>
          <a:noFill/>
        </p:spPr>
        <p:txBody>
          <a:bodyPr wrap="square">
            <a:spAutoFit/>
          </a:bodyPr>
          <a:lstStyle/>
          <a:p>
            <a:pPr algn="l"/>
            <a:r>
              <a:rPr lang="zh-CN" altLang="en-US" sz="2400" b="0" i="0" u="none" strike="noStrike" baseline="0" dirty="0">
                <a:latin typeface="华文仿宋" panose="02010600040101010101" pitchFamily="2" charset="-122"/>
                <a:ea typeface="华文仿宋" panose="02010600040101010101" pitchFamily="2" charset="-122"/>
              </a:rPr>
              <a:t>       </a:t>
            </a:r>
            <a:r>
              <a:rPr lang="en-US" altLang="zh-CN" sz="1800" b="0" i="0" u="none" strike="noStrike" baseline="0" dirty="0">
                <a:latin typeface="华文仿宋" panose="02010600040101010101" pitchFamily="2" charset="-122"/>
                <a:ea typeface="华文仿宋" panose="02010600040101010101" pitchFamily="2" charset="-122"/>
              </a:rPr>
              <a:t>2019 </a:t>
            </a:r>
            <a:r>
              <a:rPr lang="zh-CN" altLang="en-US" sz="1800" b="0" i="0" u="none" strike="noStrike" baseline="0" dirty="0">
                <a:latin typeface="华文仿宋" panose="02010600040101010101" pitchFamily="2" charset="-122"/>
                <a:ea typeface="华文仿宋" panose="02010600040101010101" pitchFamily="2" charset="-122"/>
              </a:rPr>
              <a:t>年</a:t>
            </a:r>
            <a:r>
              <a:rPr lang="en-US" altLang="zh-CN" sz="1800" b="0" i="0" u="none" strike="noStrike" baseline="0" dirty="0">
                <a:latin typeface="华文仿宋" panose="02010600040101010101" pitchFamily="2" charset="-122"/>
                <a:ea typeface="华文仿宋" panose="02010600040101010101" pitchFamily="2" charset="-122"/>
              </a:rPr>
              <a:t>11 </a:t>
            </a:r>
            <a:r>
              <a:rPr lang="zh-CN" altLang="en-US" sz="1800" b="0" i="0" u="none" strike="noStrike" baseline="0" dirty="0">
                <a:latin typeface="华文仿宋" panose="02010600040101010101" pitchFamily="2" charset="-122"/>
                <a:ea typeface="华文仿宋" panose="02010600040101010101" pitchFamily="2" charset="-122"/>
              </a:rPr>
              <a:t>月</a:t>
            </a:r>
            <a:r>
              <a:rPr lang="en-US" altLang="zh-CN" sz="1800" b="0" i="0" u="none" strike="noStrike" baseline="0" dirty="0">
                <a:latin typeface="华文仿宋" panose="02010600040101010101" pitchFamily="2" charset="-122"/>
                <a:ea typeface="华文仿宋" panose="02010600040101010101" pitchFamily="2" charset="-122"/>
              </a:rPr>
              <a:t>26 </a:t>
            </a:r>
            <a:r>
              <a:rPr lang="zh-CN" altLang="en-US" sz="1800" b="0" i="0" u="none" strike="noStrike" baseline="0" dirty="0">
                <a:latin typeface="华文仿宋" panose="02010600040101010101" pitchFamily="2" charset="-122"/>
                <a:ea typeface="华文仿宋" panose="02010600040101010101" pitchFamily="2" charset="-122"/>
              </a:rPr>
              <a:t>日，是全球互联网发展历程中值得铭记的一天，一封来自欧洲</a:t>
            </a:r>
            <a:r>
              <a:rPr lang="en-US" altLang="zh-CN" sz="1800" b="0" i="0" u="none" strike="noStrike" baseline="0" dirty="0">
                <a:latin typeface="华文仿宋" panose="02010600040101010101" pitchFamily="2" charset="-122"/>
                <a:ea typeface="华文仿宋" panose="02010600040101010101" pitchFamily="2" charset="-122"/>
              </a:rPr>
              <a:t>RIPE NCC</a:t>
            </a:r>
            <a:r>
              <a:rPr lang="zh-CN" altLang="en-US" sz="1800" b="0" i="0" u="none" strike="noStrike" baseline="0" dirty="0">
                <a:latin typeface="华文仿宋" panose="02010600040101010101" pitchFamily="2" charset="-122"/>
                <a:ea typeface="华文仿宋" panose="02010600040101010101" pitchFamily="2" charset="-122"/>
              </a:rPr>
              <a:t>的邮件宣布全球</a:t>
            </a:r>
            <a:r>
              <a:rPr lang="en-US" altLang="zh-CN" sz="1800" b="0" i="0" u="none" strike="noStrike" baseline="0" dirty="0">
                <a:latin typeface="华文仿宋" panose="02010600040101010101" pitchFamily="2" charset="-122"/>
                <a:ea typeface="华文仿宋" panose="02010600040101010101" pitchFamily="2" charset="-122"/>
              </a:rPr>
              <a:t>43 </a:t>
            </a:r>
            <a:r>
              <a:rPr lang="zh-CN" altLang="en-US" sz="1800" b="0" i="0" u="none" strike="noStrike" baseline="0" dirty="0">
                <a:latin typeface="华文仿宋" panose="02010600040101010101" pitchFamily="2" charset="-122"/>
                <a:ea typeface="华文仿宋" panose="02010600040101010101" pitchFamily="2" charset="-122"/>
              </a:rPr>
              <a:t>亿个</a:t>
            </a:r>
            <a:r>
              <a:rPr lang="en-US" altLang="zh-CN" sz="1800" b="0" i="0" u="none" strike="noStrike" baseline="0" dirty="0">
                <a:latin typeface="华文仿宋" panose="02010600040101010101" pitchFamily="2" charset="-122"/>
                <a:ea typeface="华文仿宋" panose="02010600040101010101" pitchFamily="2" charset="-122"/>
              </a:rPr>
              <a:t>IPv4 </a:t>
            </a:r>
            <a:r>
              <a:rPr lang="zh-CN" altLang="en-US" sz="1800" b="0" i="0" u="none" strike="noStrike" baseline="0" dirty="0">
                <a:latin typeface="华文仿宋" panose="02010600040101010101" pitchFamily="2" charset="-122"/>
                <a:ea typeface="华文仿宋" panose="02010600040101010101" pitchFamily="2" charset="-122"/>
              </a:rPr>
              <a:t>地址正式耗尽，人类互联网跨入了“</a:t>
            </a:r>
            <a:r>
              <a:rPr lang="en-US" altLang="zh-CN" sz="1800" b="0" i="0" u="none" strike="noStrike" baseline="0" dirty="0">
                <a:latin typeface="华文仿宋" panose="02010600040101010101" pitchFamily="2" charset="-122"/>
                <a:ea typeface="华文仿宋" panose="02010600040101010101" pitchFamily="2" charset="-122"/>
              </a:rPr>
              <a:t>IPv6”</a:t>
            </a:r>
            <a:r>
              <a:rPr lang="zh-CN" altLang="en-US" sz="1800" b="0" i="0" u="none" strike="noStrike" baseline="0" dirty="0">
                <a:latin typeface="华文仿宋" panose="02010600040101010101" pitchFamily="2" charset="-122"/>
                <a:ea typeface="华文仿宋" panose="02010600040101010101" pitchFamily="2" charset="-122"/>
              </a:rPr>
              <a:t>时代。</a:t>
            </a:r>
            <a:endParaRPr lang="en-US" altLang="zh-CN" sz="1800" b="0" i="0" u="none" strike="noStrike" baseline="0" dirty="0">
              <a:latin typeface="华文仿宋" panose="02010600040101010101" pitchFamily="2" charset="-122"/>
              <a:ea typeface="华文仿宋" panose="02010600040101010101" pitchFamily="2" charset="-122"/>
            </a:endParaRPr>
          </a:p>
          <a:p>
            <a:pPr algn="l"/>
            <a:r>
              <a:rPr lang="zh-CN" altLang="en-US" sz="1800" b="0" i="0" u="none" strike="noStrike" baseline="0" dirty="0">
                <a:latin typeface="华文仿宋" panose="02010600040101010101" pitchFamily="2" charset="-122"/>
                <a:ea typeface="华文仿宋" panose="02010600040101010101" pitchFamily="2" charset="-122"/>
              </a:rPr>
              <a:t>       对于我国而言，在接下来的</a:t>
            </a:r>
            <a:r>
              <a:rPr lang="en-US" altLang="zh-CN" sz="1800" b="0" i="0" u="none" strike="noStrike" baseline="0" dirty="0">
                <a:latin typeface="华文仿宋" panose="02010600040101010101" pitchFamily="2" charset="-122"/>
                <a:ea typeface="华文仿宋" panose="02010600040101010101" pitchFamily="2" charset="-122"/>
              </a:rPr>
              <a:t>IPv6 </a:t>
            </a:r>
            <a:r>
              <a:rPr lang="zh-CN" altLang="en-US" sz="1800" b="0" i="0" u="none" strike="noStrike" baseline="0" dirty="0">
                <a:latin typeface="华文仿宋" panose="02010600040101010101" pitchFamily="2" charset="-122"/>
                <a:ea typeface="华文仿宋" panose="02010600040101010101" pitchFamily="2" charset="-122"/>
              </a:rPr>
              <a:t>时代，我国存在着巨大机遇，其中我国推出的“雪人计划”，就是一件益国益民的大事，这一计划将助力中华民族的伟大复兴，助力我国在互联网方面取得更多话语权和发展权。让我们拭目以待吧！</a:t>
            </a:r>
            <a:endParaRPr lang="zh-CN" altLang="en-US" dirty="0">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80849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除了上面介绍的命令，还有一些命令也经常用到。</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clear</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clear</a:t>
            </a:r>
            <a:r>
              <a:rPr lang="zh-CN" altLang="en-US" sz="2000" dirty="0">
                <a:solidFill>
                  <a:srgbClr val="4C6062"/>
                </a:solidFill>
                <a:latin typeface="微软雅黑" panose="020B0503020204020204" pitchFamily="34" charset="-122"/>
                <a:ea typeface="微软雅黑" panose="020B0503020204020204" pitchFamily="34" charset="-122"/>
              </a:rPr>
              <a:t>命令用于清除字符终端屏幕内容。</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uname</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uname</a:t>
            </a:r>
            <a:r>
              <a:rPr lang="zh-CN" altLang="en-US" sz="2000" dirty="0">
                <a:solidFill>
                  <a:srgbClr val="4C6062"/>
                </a:solidFill>
                <a:latin typeface="微软雅黑" panose="020B0503020204020204" pitchFamily="34" charset="-122"/>
                <a:ea typeface="微软雅黑" panose="020B0503020204020204" pitchFamily="34" charset="-122"/>
              </a:rPr>
              <a:t>命令用于显示系统信息。</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man</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man</a:t>
            </a:r>
            <a:r>
              <a:rPr lang="zh-CN" altLang="en-US" sz="2000" dirty="0">
                <a:solidFill>
                  <a:srgbClr val="4C6062"/>
                </a:solidFill>
                <a:latin typeface="微软雅黑" panose="020B0503020204020204" pitchFamily="34" charset="-122"/>
                <a:ea typeface="微软雅黑" panose="020B0503020204020204" pitchFamily="34" charset="-122"/>
              </a:rPr>
              <a:t>命令用于列出命令的帮助手册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2-4 </a:t>
            </a:r>
            <a:r>
              <a:rPr lang="zh-CN" altLang="en-US" dirty="0"/>
              <a:t>熟练使用其他常用命令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534710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除了上面介绍的命令，还有一些命令也经常用到。</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shutdown</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shutdown</a:t>
            </a:r>
            <a:r>
              <a:rPr lang="zh-CN" altLang="en-US" sz="2000" dirty="0">
                <a:solidFill>
                  <a:srgbClr val="4C6062"/>
                </a:solidFill>
                <a:latin typeface="微软雅黑" panose="020B0503020204020204" pitchFamily="34" charset="-122"/>
                <a:ea typeface="微软雅黑" panose="020B0503020204020204" pitchFamily="34" charset="-122"/>
              </a:rPr>
              <a:t>命令用于在指定时间关闭系统。该命令的语法为：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shutdown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时间  </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警告信息</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shutdown</a:t>
            </a:r>
            <a:r>
              <a:rPr lang="zh-CN" altLang="en-US" sz="1400" dirty="0">
                <a:solidFill>
                  <a:srgbClr val="4C6062"/>
                </a:solidFill>
                <a:latin typeface="微软雅黑" panose="020B0503020204020204" pitchFamily="34" charset="-122"/>
                <a:ea typeface="微软雅黑" panose="020B0503020204020204" pitchFamily="34" charset="-122"/>
              </a:rPr>
              <a:t>命令常用的参数选项如下。</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-r</a:t>
            </a:r>
            <a:r>
              <a:rPr lang="zh-CN" altLang="en-US" sz="1400" dirty="0">
                <a:solidFill>
                  <a:srgbClr val="4C6062"/>
                </a:solidFill>
                <a:latin typeface="微软雅黑" panose="020B0503020204020204" pitchFamily="34" charset="-122"/>
                <a:ea typeface="微软雅黑" panose="020B0503020204020204" pitchFamily="34" charset="-122"/>
              </a:rPr>
              <a:t>：系统关闭后重新启动。</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    </a:t>
            </a:r>
            <a:r>
              <a:rPr lang="en-US" altLang="zh-CN" sz="1400" dirty="0">
                <a:solidFill>
                  <a:srgbClr val="4C6062"/>
                </a:solidFill>
                <a:latin typeface="微软雅黑" panose="020B0503020204020204" pitchFamily="34" charset="-122"/>
                <a:ea typeface="微软雅黑" panose="020B0503020204020204" pitchFamily="34" charset="-122"/>
              </a:rPr>
              <a:t>-h</a:t>
            </a:r>
            <a:r>
              <a:rPr lang="zh-CN" altLang="en-US" sz="1400" dirty="0">
                <a:solidFill>
                  <a:srgbClr val="4C6062"/>
                </a:solidFill>
                <a:latin typeface="微软雅黑" panose="020B0503020204020204" pitchFamily="34" charset="-122"/>
                <a:ea typeface="微软雅黑" panose="020B0503020204020204" pitchFamily="34" charset="-122"/>
              </a:rPr>
              <a:t>：关闭系统。</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时间可以是以下几种形式。</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    </a:t>
            </a:r>
            <a:r>
              <a:rPr lang="en-US" altLang="zh-CN" sz="1400" dirty="0">
                <a:solidFill>
                  <a:srgbClr val="4C6062"/>
                </a:solidFill>
                <a:latin typeface="微软雅黑" panose="020B0503020204020204" pitchFamily="34" charset="-122"/>
                <a:ea typeface="微软雅黑" panose="020B0503020204020204" pitchFamily="34" charset="-122"/>
              </a:rPr>
              <a:t>now</a:t>
            </a:r>
            <a:r>
              <a:rPr lang="zh-CN" altLang="en-US" sz="1400" dirty="0">
                <a:solidFill>
                  <a:srgbClr val="4C6062"/>
                </a:solidFill>
                <a:latin typeface="微软雅黑" panose="020B0503020204020204" pitchFamily="34" charset="-122"/>
                <a:ea typeface="微软雅黑" panose="020B0503020204020204" pitchFamily="34" charset="-122"/>
              </a:rPr>
              <a:t>：表示立即。</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    </a:t>
            </a:r>
            <a:r>
              <a:rPr lang="en-US" altLang="zh-CN" sz="1400" dirty="0" err="1">
                <a:solidFill>
                  <a:srgbClr val="4C6062"/>
                </a:solidFill>
                <a:latin typeface="微软雅黑" panose="020B0503020204020204" pitchFamily="34" charset="-122"/>
                <a:ea typeface="微软雅黑" panose="020B0503020204020204" pitchFamily="34" charset="-122"/>
              </a:rPr>
              <a:t>hh:mm</a:t>
            </a:r>
            <a:r>
              <a:rPr lang="zh-CN" altLang="en-US" sz="1400" dirty="0">
                <a:solidFill>
                  <a:srgbClr val="4C6062"/>
                </a:solidFill>
                <a:latin typeface="微软雅黑" panose="020B0503020204020204" pitchFamily="34" charset="-122"/>
                <a:ea typeface="微软雅黑" panose="020B0503020204020204" pitchFamily="34" charset="-122"/>
              </a:rPr>
              <a:t>：指定绝对时间，</a:t>
            </a:r>
            <a:r>
              <a:rPr lang="en-US" altLang="zh-CN" sz="1400" dirty="0" err="1">
                <a:solidFill>
                  <a:srgbClr val="4C6062"/>
                </a:solidFill>
                <a:latin typeface="微软雅黑" panose="020B0503020204020204" pitchFamily="34" charset="-122"/>
                <a:ea typeface="微软雅黑" panose="020B0503020204020204" pitchFamily="34" charset="-122"/>
              </a:rPr>
              <a:t>hh</a:t>
            </a:r>
            <a:r>
              <a:rPr lang="zh-CN" altLang="en-US" sz="1400" dirty="0">
                <a:solidFill>
                  <a:srgbClr val="4C6062"/>
                </a:solidFill>
                <a:latin typeface="微软雅黑" panose="020B0503020204020204" pitchFamily="34" charset="-122"/>
                <a:ea typeface="微软雅黑" panose="020B0503020204020204" pitchFamily="34" charset="-122"/>
              </a:rPr>
              <a:t>表示小时，</a:t>
            </a:r>
            <a:r>
              <a:rPr lang="en-US" altLang="zh-CN" sz="1400" dirty="0">
                <a:solidFill>
                  <a:srgbClr val="4C6062"/>
                </a:solidFill>
                <a:latin typeface="微软雅黑" panose="020B0503020204020204" pitchFamily="34" charset="-122"/>
                <a:ea typeface="微软雅黑" panose="020B0503020204020204" pitchFamily="34" charset="-122"/>
              </a:rPr>
              <a:t>mm</a:t>
            </a:r>
            <a:r>
              <a:rPr lang="zh-CN" altLang="en-US" sz="1400" dirty="0">
                <a:solidFill>
                  <a:srgbClr val="4C6062"/>
                </a:solidFill>
                <a:latin typeface="微软雅黑" panose="020B0503020204020204" pitchFamily="34" charset="-122"/>
                <a:ea typeface="微软雅黑" panose="020B0503020204020204" pitchFamily="34" charset="-122"/>
              </a:rPr>
              <a:t>表示分钟。</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zh-CN" altLang="en-US" sz="1400" dirty="0">
                <a:solidFill>
                  <a:srgbClr val="4C6062"/>
                </a:solidFill>
                <a:latin typeface="微软雅黑" panose="020B0503020204020204" pitchFamily="34" charset="-122"/>
                <a:ea typeface="微软雅黑" panose="020B0503020204020204" pitchFamily="34" charset="-122"/>
              </a:rPr>
              <a:t>    </a:t>
            </a:r>
            <a:r>
              <a:rPr lang="en-US" altLang="zh-CN" sz="1400" dirty="0">
                <a:solidFill>
                  <a:srgbClr val="4C6062"/>
                </a:solidFill>
                <a:latin typeface="微软雅黑" panose="020B0503020204020204" pitchFamily="34" charset="-122"/>
                <a:ea typeface="微软雅黑" panose="020B0503020204020204" pitchFamily="34" charset="-122"/>
              </a:rPr>
              <a:t>+m</a:t>
            </a:r>
            <a:r>
              <a:rPr lang="zh-CN" altLang="en-US" sz="1400" dirty="0">
                <a:solidFill>
                  <a:srgbClr val="4C6062"/>
                </a:solidFill>
                <a:latin typeface="微软雅黑" panose="020B0503020204020204" pitchFamily="34" charset="-122"/>
                <a:ea typeface="微软雅黑" panose="020B0503020204020204" pitchFamily="34" charset="-122"/>
              </a:rPr>
              <a:t>：表示</a:t>
            </a:r>
            <a:r>
              <a:rPr lang="en-US" altLang="zh-CN" sz="1400" dirty="0">
                <a:solidFill>
                  <a:srgbClr val="4C6062"/>
                </a:solidFill>
                <a:latin typeface="微软雅黑" panose="020B0503020204020204" pitchFamily="34" charset="-122"/>
                <a:ea typeface="微软雅黑" panose="020B0503020204020204" pitchFamily="34" charset="-122"/>
              </a:rPr>
              <a:t>m</a:t>
            </a:r>
            <a:r>
              <a:rPr lang="zh-CN" altLang="en-US" sz="1400" dirty="0">
                <a:solidFill>
                  <a:srgbClr val="4C6062"/>
                </a:solidFill>
                <a:latin typeface="微软雅黑" panose="020B0503020204020204" pitchFamily="34" charset="-122"/>
                <a:ea typeface="微软雅黑" panose="020B0503020204020204" pitchFamily="34" charset="-122"/>
              </a:rPr>
              <a:t>分钟以后。</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shutdown -h now   //</a:t>
            </a:r>
            <a:r>
              <a:rPr lang="zh-CN" altLang="en-US" sz="2000" dirty="0">
                <a:solidFill>
                  <a:srgbClr val="4C6062"/>
                </a:solidFill>
                <a:latin typeface="微软雅黑" panose="020B0503020204020204" pitchFamily="34" charset="-122"/>
                <a:ea typeface="微软雅黑" panose="020B0503020204020204" pitchFamily="34" charset="-122"/>
              </a:rPr>
              <a:t>关闭系统</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2-4 </a:t>
            </a:r>
            <a:r>
              <a:rPr lang="zh-CN" altLang="en-US" dirty="0"/>
              <a:t>熟练使用其他常用命令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41375" y="6331241"/>
            <a:ext cx="10496725" cy="46445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3731278"/>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除了上面介绍的命令，还有一些命令也经常用到。</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halt</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halt</a:t>
            </a:r>
            <a:r>
              <a:rPr lang="zh-CN" altLang="en-US" sz="2000" dirty="0">
                <a:solidFill>
                  <a:srgbClr val="4C6062"/>
                </a:solidFill>
                <a:latin typeface="微软雅黑" panose="020B0503020204020204" pitchFamily="34" charset="-122"/>
                <a:ea typeface="微软雅黑" panose="020B0503020204020204" pitchFamily="34" charset="-122"/>
              </a:rPr>
              <a:t>命令表示立即停止系统，但该命令不自动关闭电源，需要人工关闭电源。</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reboot</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reboot</a:t>
            </a:r>
            <a:r>
              <a:rPr lang="zh-CN" altLang="en-US" sz="2000" dirty="0">
                <a:solidFill>
                  <a:srgbClr val="4C6062"/>
                </a:solidFill>
                <a:latin typeface="微软雅黑" panose="020B0503020204020204" pitchFamily="34" charset="-122"/>
                <a:ea typeface="微软雅黑" panose="020B0503020204020204" pitchFamily="34" charset="-122"/>
              </a:rPr>
              <a:t>命令用于重新启动系统，相当于“</a:t>
            </a:r>
            <a:r>
              <a:rPr lang="en-US" altLang="zh-CN" sz="2000" dirty="0">
                <a:solidFill>
                  <a:srgbClr val="4C6062"/>
                </a:solidFill>
                <a:latin typeface="微软雅黑" panose="020B0503020204020204" pitchFamily="34" charset="-122"/>
                <a:ea typeface="微软雅黑" panose="020B0503020204020204" pitchFamily="34" charset="-122"/>
              </a:rPr>
              <a:t>shutdown  -r  now”</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poweroff</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poweroff</a:t>
            </a:r>
            <a:r>
              <a:rPr lang="zh-CN" altLang="en-US" sz="2000" dirty="0">
                <a:solidFill>
                  <a:srgbClr val="4C6062"/>
                </a:solidFill>
                <a:latin typeface="微软雅黑" panose="020B0503020204020204" pitchFamily="34" charset="-122"/>
                <a:ea typeface="微软雅黑" panose="020B0503020204020204" pitchFamily="34" charset="-122"/>
              </a:rPr>
              <a:t>命令用于立即停止系统，并关闭电源，相当于“</a:t>
            </a:r>
            <a:r>
              <a:rPr lang="en-US" altLang="zh-CN" sz="2000" dirty="0">
                <a:solidFill>
                  <a:srgbClr val="4C6062"/>
                </a:solidFill>
                <a:latin typeface="微软雅黑" panose="020B0503020204020204" pitchFamily="34" charset="-122"/>
                <a:ea typeface="微软雅黑" panose="020B0503020204020204" pitchFamily="34" charset="-122"/>
              </a:rPr>
              <a:t>shutdown -h now”</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2-4 </a:t>
            </a:r>
            <a:r>
              <a:rPr lang="zh-CN" altLang="en-US" dirty="0"/>
              <a:t>熟练使用其他常用命令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80849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除了上面介绍的命令，还有一些命令也经常用到。</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8</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alias</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alias</a:t>
            </a:r>
            <a:r>
              <a:rPr lang="zh-CN" altLang="en-US" sz="2000" dirty="0">
                <a:solidFill>
                  <a:srgbClr val="4C6062"/>
                </a:solidFill>
                <a:latin typeface="微软雅黑" panose="020B0503020204020204" pitchFamily="34" charset="-122"/>
                <a:ea typeface="微软雅黑" panose="020B0503020204020204" pitchFamily="34" charset="-122"/>
              </a:rPr>
              <a:t>命令用于创建命令的别名。该命令的语法为：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alias  </a:t>
            </a:r>
            <a:r>
              <a:rPr lang="zh-CN" altLang="en-US" sz="2000" dirty="0">
                <a:solidFill>
                  <a:srgbClr val="4C6062"/>
                </a:solidFill>
                <a:latin typeface="微软雅黑" panose="020B0503020204020204" pitchFamily="34" charset="-122"/>
                <a:ea typeface="微软雅黑" panose="020B0503020204020204" pitchFamily="34" charset="-122"/>
              </a:rPr>
              <a:t>命令别名 ＝ </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命令行</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alias mand="vim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man_db.conf</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定义</a:t>
            </a:r>
            <a:r>
              <a:rPr lang="en-US" altLang="zh-CN" sz="2000" dirty="0">
                <a:solidFill>
                  <a:srgbClr val="4C6062"/>
                </a:solidFill>
                <a:latin typeface="微软雅黑" panose="020B0503020204020204" pitchFamily="34" charset="-122"/>
                <a:ea typeface="微软雅黑" panose="020B0503020204020204" pitchFamily="34" charset="-122"/>
              </a:rPr>
              <a:t>mand</a:t>
            </a:r>
            <a:r>
              <a:rPr lang="zh-CN" altLang="en-US" sz="2000" dirty="0">
                <a:solidFill>
                  <a:srgbClr val="4C6062"/>
                </a:solidFill>
                <a:latin typeface="微软雅黑" panose="020B0503020204020204" pitchFamily="34" charset="-122"/>
                <a:ea typeface="微软雅黑" panose="020B0503020204020204" pitchFamily="34" charset="-122"/>
              </a:rPr>
              <a:t>为命令“</a:t>
            </a:r>
            <a:r>
              <a:rPr lang="en-US" altLang="zh-CN" sz="2000" dirty="0">
                <a:solidFill>
                  <a:srgbClr val="4C6062"/>
                </a:solidFill>
                <a:latin typeface="微软雅黑" panose="020B0503020204020204" pitchFamily="34" charset="-122"/>
                <a:ea typeface="微软雅黑" panose="020B0503020204020204" pitchFamily="34" charset="-122"/>
              </a:rPr>
              <a:t>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man_db.conf</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的别名</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9</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unalias</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unalias</a:t>
            </a:r>
            <a:r>
              <a:rPr lang="zh-CN" altLang="en-US" sz="2000" dirty="0">
                <a:solidFill>
                  <a:srgbClr val="4C6062"/>
                </a:solidFill>
                <a:latin typeface="微软雅黑" panose="020B0503020204020204" pitchFamily="34" charset="-122"/>
                <a:ea typeface="微软雅黑" panose="020B0503020204020204" pitchFamily="34" charset="-122"/>
              </a:rPr>
              <a:t>命令用于取消别名的定义。例如：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unalias mand</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2-4 </a:t>
            </a:r>
            <a:r>
              <a:rPr lang="zh-CN" altLang="en-US" dirty="0"/>
              <a:t>熟练使用其他常用命令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50812" y="3673640"/>
            <a:ext cx="10496725" cy="46445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0249" y="5814208"/>
            <a:ext cx="10496725" cy="46445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269887"/>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除了上面介绍的命令，还有一些命令也经常用到。</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10</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history</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history</a:t>
            </a:r>
            <a:r>
              <a:rPr lang="zh-CN" altLang="en-US" sz="2000" dirty="0">
                <a:solidFill>
                  <a:srgbClr val="4C6062"/>
                </a:solidFill>
                <a:latin typeface="微软雅黑" panose="020B0503020204020204" pitchFamily="34" charset="-122"/>
                <a:ea typeface="微软雅黑" panose="020B0503020204020204" pitchFamily="34" charset="-122"/>
              </a:rPr>
              <a:t>命令用于显示用户最近执行的命令</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wget</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wget</a:t>
            </a:r>
            <a:r>
              <a:rPr lang="zh-CN" altLang="en-US" sz="2000" dirty="0">
                <a:solidFill>
                  <a:srgbClr val="4C6062"/>
                </a:solidFill>
                <a:latin typeface="微软雅黑" panose="020B0503020204020204" pitchFamily="34" charset="-122"/>
                <a:ea typeface="微软雅黑" panose="020B0503020204020204" pitchFamily="34" charset="-122"/>
              </a:rPr>
              <a:t>命令用于在终端中下载网络文件，命令的格式为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wget</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下载地址</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who</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who</a:t>
            </a:r>
            <a:r>
              <a:rPr lang="zh-CN" altLang="en-US" sz="2000" dirty="0">
                <a:solidFill>
                  <a:srgbClr val="4C6062"/>
                </a:solidFill>
                <a:latin typeface="微软雅黑" panose="020B0503020204020204" pitchFamily="34" charset="-122"/>
                <a:ea typeface="微软雅黑" panose="020B0503020204020204" pitchFamily="34" charset="-122"/>
              </a:rPr>
              <a:t>用于查看当前登入主机的用户终端信息，格式为“</a:t>
            </a:r>
            <a:r>
              <a:rPr lang="en-US" altLang="zh-CN" sz="2000" dirty="0">
                <a:solidFill>
                  <a:srgbClr val="4C6062"/>
                </a:solidFill>
                <a:latin typeface="微软雅黑" panose="020B0503020204020204" pitchFamily="34" charset="-122"/>
                <a:ea typeface="微软雅黑" panose="020B0503020204020204" pitchFamily="34" charset="-122"/>
              </a:rPr>
              <a:t>who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2-4 </a:t>
            </a:r>
            <a:r>
              <a:rPr lang="zh-CN" altLang="en-US" dirty="0"/>
              <a:t>熟练使用其他常用命令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808496"/>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除了上面介绍的命令，还有一些命令也经常用到。</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last</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last</a:t>
            </a:r>
            <a:r>
              <a:rPr lang="zh-CN" altLang="en-US" sz="2000" dirty="0">
                <a:solidFill>
                  <a:srgbClr val="4C6062"/>
                </a:solidFill>
                <a:latin typeface="微软雅黑" panose="020B0503020204020204" pitchFamily="34" charset="-122"/>
                <a:ea typeface="微软雅黑" panose="020B0503020204020204" pitchFamily="34" charset="-122"/>
              </a:rPr>
              <a:t>命令用于查看所有系统的登录记录，格式为“</a:t>
            </a:r>
            <a:r>
              <a:rPr lang="en-US" altLang="zh-CN" sz="2000" dirty="0">
                <a:solidFill>
                  <a:srgbClr val="4C6062"/>
                </a:solidFill>
                <a:latin typeface="微软雅黑" panose="020B0503020204020204" pitchFamily="34" charset="-122"/>
                <a:ea typeface="微软雅黑" panose="020B0503020204020204" pitchFamily="34" charset="-122"/>
              </a:rPr>
              <a:t>last [</a:t>
            </a:r>
            <a:r>
              <a:rPr lang="zh-CN" altLang="en-US" sz="2000" dirty="0">
                <a:solidFill>
                  <a:srgbClr val="4C6062"/>
                </a:solidFill>
                <a:latin typeface="微软雅黑" panose="020B0503020204020204" pitchFamily="34" charset="-122"/>
                <a:ea typeface="微软雅黑" panose="020B0503020204020204" pitchFamily="34" charset="-122"/>
              </a:rPr>
              <a:t>参数</a:t>
            </a: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sosreport</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sosreport</a:t>
            </a:r>
            <a:r>
              <a:rPr lang="zh-CN" altLang="en-US" sz="2000" dirty="0">
                <a:solidFill>
                  <a:srgbClr val="4C6062"/>
                </a:solidFill>
                <a:latin typeface="微软雅黑" panose="020B0503020204020204" pitchFamily="34" charset="-122"/>
                <a:ea typeface="微软雅黑" panose="020B0503020204020204" pitchFamily="34" charset="-122"/>
              </a:rPr>
              <a:t>命令用于收集系统配置及架构信息并输出诊断文档，格式为“</a:t>
            </a:r>
            <a:r>
              <a:rPr lang="en-US" altLang="zh-CN" sz="2000" dirty="0" err="1">
                <a:solidFill>
                  <a:srgbClr val="4C6062"/>
                </a:solidFill>
                <a:latin typeface="微软雅黑" panose="020B0503020204020204" pitchFamily="34" charset="-122"/>
                <a:ea typeface="微软雅黑" panose="020B0503020204020204" pitchFamily="34" charset="-122"/>
              </a:rPr>
              <a:t>sosreport</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15</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echo</a:t>
            </a:r>
            <a:r>
              <a:rPr lang="zh-CN" altLang="en-US" sz="2000" dirty="0">
                <a:solidFill>
                  <a:srgbClr val="4C6062"/>
                </a:solidFill>
                <a:latin typeface="微软雅黑" panose="020B0503020204020204" pitchFamily="34" charset="-122"/>
                <a:ea typeface="微软雅黑" panose="020B0503020204020204" pitchFamily="34" charset="-122"/>
              </a:rPr>
              <a:t>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echo</a:t>
            </a:r>
            <a:r>
              <a:rPr lang="zh-CN" altLang="en-US" sz="2000" dirty="0">
                <a:solidFill>
                  <a:srgbClr val="4C6062"/>
                </a:solidFill>
                <a:latin typeface="微软雅黑" panose="020B0503020204020204" pitchFamily="34" charset="-122"/>
                <a:ea typeface="微软雅黑" panose="020B0503020204020204" pitchFamily="34" charset="-122"/>
              </a:rPr>
              <a:t>命令用于在终端输出字符串或变量提取后的值，格式为“</a:t>
            </a:r>
            <a:r>
              <a:rPr lang="en-US" altLang="zh-CN" sz="2000" dirty="0">
                <a:solidFill>
                  <a:srgbClr val="4C6062"/>
                </a:solidFill>
                <a:latin typeface="微软雅黑" panose="020B0503020204020204" pitchFamily="34" charset="-122"/>
                <a:ea typeface="微软雅黑" panose="020B0503020204020204" pitchFamily="34" charset="-122"/>
              </a:rPr>
              <a:t>echo [</a:t>
            </a:r>
            <a:r>
              <a:rPr lang="zh-CN" altLang="en-US" sz="2000" dirty="0">
                <a:solidFill>
                  <a:srgbClr val="4C6062"/>
                </a:solidFill>
                <a:latin typeface="微软雅黑" panose="020B0503020204020204" pitchFamily="34" charset="-122"/>
                <a:ea typeface="微软雅黑" panose="020B0503020204020204" pitchFamily="34" charset="-122"/>
              </a:rPr>
              <a:t>字符串 </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变量</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例如，把指定字符串“</a:t>
            </a:r>
            <a:r>
              <a:rPr lang="en-US" altLang="zh-CN" sz="2000" dirty="0">
                <a:solidFill>
                  <a:srgbClr val="4C6062"/>
                </a:solidFill>
                <a:latin typeface="微软雅黑" panose="020B0503020204020204" pitchFamily="34" charset="-122"/>
                <a:ea typeface="微软雅黑" panose="020B0503020204020204" pitchFamily="34" charset="-122"/>
              </a:rPr>
              <a:t>long90.cn”</a:t>
            </a:r>
            <a:r>
              <a:rPr lang="zh-CN" altLang="en-US" sz="2000" dirty="0">
                <a:solidFill>
                  <a:srgbClr val="4C6062"/>
                </a:solidFill>
                <a:latin typeface="微软雅黑" panose="020B0503020204020204" pitchFamily="34" charset="-122"/>
                <a:ea typeface="微软雅黑" panose="020B0503020204020204" pitchFamily="34" charset="-122"/>
              </a:rPr>
              <a:t>输出到终端屏幕的命令为：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echo long90.cn</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2-4 </a:t>
            </a:r>
            <a:r>
              <a:rPr lang="zh-CN" altLang="en-US" dirty="0"/>
              <a:t>熟练使用其他常用命令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矩形 6"/>
          <p:cNvSpPr/>
          <p:nvPr/>
        </p:nvSpPr>
        <p:spPr>
          <a:xfrm>
            <a:off x="860249" y="5814208"/>
            <a:ext cx="10496725" cy="46445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3115725"/>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是</a:t>
            </a:r>
            <a:r>
              <a:rPr lang="en-US" altLang="zh-CN" sz="2000" dirty="0" err="1">
                <a:solidFill>
                  <a:srgbClr val="4C6062"/>
                </a:solidFill>
                <a:latin typeface="微软雅黑" panose="020B0503020204020204" pitchFamily="34" charset="-122"/>
                <a:ea typeface="微软雅黑" panose="020B0503020204020204" pitchFamily="34" charset="-122"/>
              </a:rPr>
              <a:t>vimsual</a:t>
            </a:r>
            <a:r>
              <a:rPr lang="en-US" altLang="zh-CN" sz="2000" dirty="0">
                <a:solidFill>
                  <a:srgbClr val="4C6062"/>
                </a:solidFill>
                <a:latin typeface="微软雅黑" panose="020B0503020204020204" pitchFamily="34" charset="-122"/>
                <a:ea typeface="微软雅黑" panose="020B0503020204020204" pitchFamily="34" charset="-122"/>
              </a:rPr>
              <a:t> interface</a:t>
            </a:r>
            <a:r>
              <a:rPr lang="zh-CN" altLang="en-US" sz="2000" dirty="0">
                <a:solidFill>
                  <a:srgbClr val="4C6062"/>
                </a:solidFill>
                <a:latin typeface="微软雅黑" panose="020B0503020204020204" pitchFamily="34" charset="-122"/>
                <a:ea typeface="微软雅黑" panose="020B0503020204020204" pitchFamily="34" charset="-122"/>
              </a:rPr>
              <a:t>的简称，它可以执行输出、删除、查找、替换、块操作等众多文本操作，而且用户可以根据自己的需要对其进行定制。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 </a:t>
            </a:r>
            <a:r>
              <a:rPr lang="zh-CN" altLang="en-US" sz="2000" dirty="0">
                <a:solidFill>
                  <a:srgbClr val="4C6062"/>
                </a:solidFill>
                <a:latin typeface="微软雅黑" panose="020B0503020204020204" pitchFamily="34" charset="-122"/>
                <a:ea typeface="微软雅黑" panose="020B0503020204020204" pitchFamily="34" charset="-122"/>
              </a:rPr>
              <a:t>启动与退出</a:t>
            </a:r>
            <a:r>
              <a:rPr lang="en-US" altLang="zh-CN" sz="2000" dirty="0">
                <a:solidFill>
                  <a:srgbClr val="4C6062"/>
                </a:solidFill>
                <a:latin typeface="微软雅黑" panose="020B0503020204020204" pitchFamily="34" charset="-122"/>
                <a:ea typeface="微软雅黑" panose="020B0503020204020204" pitchFamily="34" charset="-122"/>
              </a:rPr>
              <a:t>vim</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在系统提示符后输入</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和想要编辑（或建立）的文件名，便可进入</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vim </a:t>
            </a:r>
            <a:r>
              <a:rPr lang="en-US" altLang="zh-CN" sz="2000" dirty="0" err="1">
                <a:solidFill>
                  <a:srgbClr val="4C6062"/>
                </a:solidFill>
                <a:latin typeface="微软雅黑" panose="020B0503020204020204" pitchFamily="34" charset="-122"/>
                <a:ea typeface="微软雅黑" panose="020B0503020204020204" pitchFamily="34" charset="-122"/>
              </a:rPr>
              <a:t>myfile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如果只输入</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，而不带文件名，也可以进入</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，如图所示。</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7" name="矩形 6"/>
          <p:cNvSpPr/>
          <p:nvPr/>
        </p:nvSpPr>
        <p:spPr>
          <a:xfrm>
            <a:off x="841375" y="3582194"/>
            <a:ext cx="10496725" cy="464458"/>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2-5  </a:t>
            </a:r>
            <a:r>
              <a:rPr lang="zh-CN" altLang="en-US" dirty="0"/>
              <a:t>熟练使用</a:t>
            </a:r>
            <a:r>
              <a:rPr lang="en-US" altLang="zh-CN" dirty="0"/>
              <a:t>vim</a:t>
            </a:r>
            <a:r>
              <a:rPr lang="zh-CN" altLang="en-US" dirty="0"/>
              <a:t>编辑器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 name="矩形 7"/>
          <p:cNvSpPr/>
          <p:nvPr/>
        </p:nvSpPr>
        <p:spPr>
          <a:xfrm>
            <a:off x="860249" y="4564319"/>
            <a:ext cx="10496725" cy="2295269"/>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01918" y="4614555"/>
            <a:ext cx="3879850" cy="2184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60249" y="3487101"/>
            <a:ext cx="10496725" cy="238835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445545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是</a:t>
            </a:r>
            <a:r>
              <a:rPr lang="en-US" altLang="zh-CN" sz="2000" dirty="0" err="1">
                <a:solidFill>
                  <a:srgbClr val="4C6062"/>
                </a:solidFill>
                <a:latin typeface="微软雅黑" panose="020B0503020204020204" pitchFamily="34" charset="-122"/>
                <a:ea typeface="微软雅黑" panose="020B0503020204020204" pitchFamily="34" charset="-122"/>
              </a:rPr>
              <a:t>vimsual</a:t>
            </a:r>
            <a:r>
              <a:rPr lang="en-US" altLang="zh-CN" sz="2000" dirty="0">
                <a:solidFill>
                  <a:srgbClr val="4C6062"/>
                </a:solidFill>
                <a:latin typeface="微软雅黑" panose="020B0503020204020204" pitchFamily="34" charset="-122"/>
                <a:ea typeface="微软雅黑" panose="020B0503020204020204" pitchFamily="34" charset="-122"/>
              </a:rPr>
              <a:t> interface</a:t>
            </a:r>
            <a:r>
              <a:rPr lang="zh-CN" altLang="en-US" sz="2000" dirty="0">
                <a:solidFill>
                  <a:srgbClr val="4C6062"/>
                </a:solidFill>
                <a:latin typeface="微软雅黑" panose="020B0503020204020204" pitchFamily="34" charset="-122"/>
                <a:ea typeface="微软雅黑" panose="020B0503020204020204" pitchFamily="34" charset="-122"/>
              </a:rPr>
              <a:t>的简称，它可以执行输出、删除、查找、替换、块操作等众多文本操作，而且用户可以根据自己的需要对其进行定制。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 </a:t>
            </a:r>
            <a:r>
              <a:rPr lang="zh-CN" altLang="en-US" sz="2000" dirty="0">
                <a:solidFill>
                  <a:srgbClr val="4C6062"/>
                </a:solidFill>
                <a:latin typeface="微软雅黑" panose="020B0503020204020204" pitchFamily="34" charset="-122"/>
                <a:ea typeface="微软雅黑" panose="020B0503020204020204" pitchFamily="34" charset="-122"/>
              </a:rPr>
              <a:t>启动与退出</a:t>
            </a:r>
            <a:r>
              <a:rPr lang="en-US" altLang="zh-CN" sz="2000" dirty="0">
                <a:solidFill>
                  <a:srgbClr val="4C6062"/>
                </a:solidFill>
                <a:latin typeface="微软雅黑" panose="020B0503020204020204" pitchFamily="34" charset="-122"/>
                <a:ea typeface="微软雅黑" panose="020B0503020204020204" pitchFamily="34" charset="-122"/>
              </a:rPr>
              <a:t>vim</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在命令模式下</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的基本命令操作：</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:w               		</a:t>
            </a:r>
            <a:r>
              <a:rPr lang="zh-CN" altLang="en-US" sz="1400" dirty="0">
                <a:solidFill>
                  <a:srgbClr val="4C6062"/>
                </a:solidFill>
                <a:latin typeface="微软雅黑" panose="020B0503020204020204" pitchFamily="34" charset="-122"/>
                <a:ea typeface="微软雅黑" panose="020B0503020204020204" pitchFamily="34" charset="-122"/>
              </a:rPr>
              <a:t>保存</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:w   filename   		</a:t>
            </a:r>
            <a:r>
              <a:rPr lang="zh-CN" altLang="en-US" sz="1400" dirty="0">
                <a:solidFill>
                  <a:srgbClr val="4C6062"/>
                </a:solidFill>
                <a:latin typeface="微软雅黑" panose="020B0503020204020204" pitchFamily="34" charset="-122"/>
                <a:ea typeface="微软雅黑" panose="020B0503020204020204" pitchFamily="34" charset="-122"/>
              </a:rPr>
              <a:t>另存为</a:t>
            </a:r>
            <a:r>
              <a:rPr lang="en-US" altLang="zh-CN" sz="1400" dirty="0">
                <a:solidFill>
                  <a:srgbClr val="4C6062"/>
                </a:solidFill>
                <a:latin typeface="微软雅黑" panose="020B0503020204020204" pitchFamily="34" charset="-122"/>
                <a:ea typeface="微软雅黑" panose="020B0503020204020204" pitchFamily="34" charset="-122"/>
              </a:rPr>
              <a:t>filename</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wq</a:t>
            </a:r>
            <a:r>
              <a:rPr lang="en-US" altLang="zh-CN" sz="1400" dirty="0">
                <a:solidFill>
                  <a:srgbClr val="4C6062"/>
                </a:solidFill>
                <a:latin typeface="微软雅黑" panose="020B0503020204020204" pitchFamily="34" charset="-122"/>
                <a:ea typeface="微软雅黑" panose="020B0503020204020204" pitchFamily="34" charset="-122"/>
              </a:rPr>
              <a:t>!             		</a:t>
            </a:r>
            <a:r>
              <a:rPr lang="zh-CN" altLang="en-US" sz="1400" dirty="0">
                <a:solidFill>
                  <a:srgbClr val="4C6062"/>
                </a:solidFill>
                <a:latin typeface="微软雅黑" panose="020B0503020204020204" pitchFamily="34" charset="-122"/>
                <a:ea typeface="微软雅黑" panose="020B0503020204020204" pitchFamily="34" charset="-122"/>
              </a:rPr>
              <a:t>保存退出</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wq</a:t>
            </a:r>
            <a:r>
              <a:rPr lang="en-US" altLang="zh-CN" sz="1400" dirty="0">
                <a:solidFill>
                  <a:srgbClr val="4C6062"/>
                </a:solidFill>
                <a:latin typeface="微软雅黑" panose="020B0503020204020204" pitchFamily="34" charset="-122"/>
                <a:ea typeface="微软雅黑" panose="020B0503020204020204" pitchFamily="34" charset="-122"/>
              </a:rPr>
              <a:t>!  filename 		</a:t>
            </a:r>
            <a:r>
              <a:rPr lang="zh-CN" altLang="en-US" sz="1400" dirty="0">
                <a:solidFill>
                  <a:srgbClr val="4C6062"/>
                </a:solidFill>
                <a:latin typeface="微软雅黑" panose="020B0503020204020204" pitchFamily="34" charset="-122"/>
                <a:ea typeface="微软雅黑" panose="020B0503020204020204" pitchFamily="34" charset="-122"/>
              </a:rPr>
              <a:t>注：以</a:t>
            </a:r>
            <a:r>
              <a:rPr lang="en-US" altLang="zh-CN" sz="1400" dirty="0">
                <a:solidFill>
                  <a:srgbClr val="4C6062"/>
                </a:solidFill>
                <a:latin typeface="微软雅黑" panose="020B0503020204020204" pitchFamily="34" charset="-122"/>
                <a:ea typeface="微软雅黑" panose="020B0503020204020204" pitchFamily="34" charset="-122"/>
              </a:rPr>
              <a:t>filename</a:t>
            </a:r>
            <a:r>
              <a:rPr lang="zh-CN" altLang="en-US" sz="1400" dirty="0">
                <a:solidFill>
                  <a:srgbClr val="4C6062"/>
                </a:solidFill>
                <a:latin typeface="微软雅黑" panose="020B0503020204020204" pitchFamily="34" charset="-122"/>
                <a:ea typeface="微软雅黑" panose="020B0503020204020204" pitchFamily="34" charset="-122"/>
              </a:rPr>
              <a:t>为文件名保存后退出</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:q!            		</a:t>
            </a:r>
            <a:r>
              <a:rPr lang="zh-CN" altLang="en-US" sz="1400" dirty="0">
                <a:solidFill>
                  <a:srgbClr val="4C6062"/>
                </a:solidFill>
                <a:latin typeface="微软雅黑" panose="020B0503020204020204" pitchFamily="34" charset="-122"/>
                <a:ea typeface="微软雅黑" panose="020B0503020204020204" pitchFamily="34" charset="-122"/>
              </a:rPr>
              <a:t>不保存退出</a:t>
            </a:r>
            <a:endParaRPr lang="zh-CN" altLang="en-US"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:x            		</a:t>
            </a:r>
            <a:r>
              <a:rPr lang="zh-CN" altLang="en-US" sz="1400" dirty="0">
                <a:solidFill>
                  <a:srgbClr val="4C6062"/>
                </a:solidFill>
                <a:latin typeface="微软雅黑" panose="020B0503020204020204" pitchFamily="34" charset="-122"/>
                <a:ea typeface="微软雅黑" panose="020B0503020204020204" pitchFamily="34" charset="-122"/>
              </a:rPr>
              <a:t>应该是保存并退出，功能和</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wq</a:t>
            </a:r>
            <a:r>
              <a:rPr lang="en-US" altLang="zh-CN" sz="1400" dirty="0">
                <a:solidFill>
                  <a:srgbClr val="4C6062"/>
                </a:solidFill>
                <a:latin typeface="微软雅黑" panose="020B0503020204020204" pitchFamily="34" charset="-122"/>
                <a:ea typeface="微软雅黑" panose="020B0503020204020204" pitchFamily="34" charset="-122"/>
              </a:rPr>
              <a:t>!</a:t>
            </a:r>
            <a:r>
              <a:rPr lang="zh-CN" altLang="en-US" sz="1400" dirty="0">
                <a:solidFill>
                  <a:srgbClr val="4C6062"/>
                </a:solidFill>
                <a:latin typeface="微软雅黑" panose="020B0503020204020204" pitchFamily="34" charset="-122"/>
                <a:ea typeface="微软雅黑" panose="020B0503020204020204" pitchFamily="34" charset="-122"/>
              </a:rPr>
              <a:t>相同</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2-5  </a:t>
            </a:r>
            <a:r>
              <a:rPr lang="zh-CN" altLang="en-US" dirty="0"/>
              <a:t>熟练使用</a:t>
            </a:r>
            <a:r>
              <a:rPr lang="en-US" altLang="zh-CN" dirty="0"/>
              <a:t>vim</a:t>
            </a:r>
            <a:r>
              <a:rPr lang="zh-CN" altLang="en-US" dirty="0"/>
              <a:t>编辑器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60249" y="3487101"/>
            <a:ext cx="10496725" cy="2388350"/>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196156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 </a:t>
            </a:r>
            <a:r>
              <a:rPr lang="zh-CN" altLang="en-US" sz="2000" dirty="0">
                <a:solidFill>
                  <a:srgbClr val="4C6062"/>
                </a:solidFill>
                <a:latin typeface="微软雅黑" panose="020B0503020204020204" pitchFamily="34" charset="-122"/>
                <a:ea typeface="微软雅黑" panose="020B0503020204020204" pitchFamily="34" charset="-122"/>
              </a:rPr>
              <a:t>熟练掌握</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的工作模式</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有</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种基本工作模式：命令模式、输入模式和末行模式。用</a:t>
            </a:r>
            <a:r>
              <a:rPr lang="en-US" altLang="zh-CN" sz="2000" dirty="0">
                <a:solidFill>
                  <a:srgbClr val="4C6062"/>
                </a:solidFill>
                <a:latin typeface="微软雅黑" panose="020B0503020204020204" pitchFamily="34" charset="-122"/>
                <a:ea typeface="微软雅黑" panose="020B0503020204020204" pitchFamily="34" charset="-122"/>
              </a:rPr>
              <a:t>vim</a:t>
            </a:r>
            <a:r>
              <a:rPr lang="zh-CN" altLang="en-US" sz="2000" dirty="0">
                <a:solidFill>
                  <a:srgbClr val="4C6062"/>
                </a:solidFill>
                <a:latin typeface="微软雅黑" panose="020B0503020204020204" pitchFamily="34" charset="-122"/>
                <a:ea typeface="微软雅黑" panose="020B0503020204020204" pitchFamily="34" charset="-122"/>
              </a:rPr>
              <a:t>打开一个文件后，便处于命令模式。利用文本插入命令，如</a:t>
            </a:r>
            <a:r>
              <a:rPr lang="en-US" altLang="zh-CN" sz="2000" dirty="0" err="1">
                <a:solidFill>
                  <a:srgbClr val="4C6062"/>
                </a:solidFill>
                <a:latin typeface="微软雅黑" panose="020B0503020204020204" pitchFamily="34" charset="-122"/>
                <a:ea typeface="微软雅黑" panose="020B0503020204020204" pitchFamily="34" charset="-122"/>
              </a:rPr>
              <a:t>i</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o</a:t>
            </a:r>
            <a:r>
              <a:rPr lang="zh-CN" altLang="en-US" sz="2000" dirty="0">
                <a:solidFill>
                  <a:srgbClr val="4C6062"/>
                </a:solidFill>
                <a:latin typeface="微软雅黑" panose="020B0503020204020204" pitchFamily="34" charset="-122"/>
                <a:ea typeface="微软雅黑" panose="020B0503020204020204" pitchFamily="34" charset="-122"/>
              </a:rPr>
              <a:t>等可以进入输入模式，按</a:t>
            </a:r>
            <a:r>
              <a:rPr lang="en-US" altLang="zh-CN" sz="2000" dirty="0">
                <a:solidFill>
                  <a:srgbClr val="4C6062"/>
                </a:solidFill>
                <a:latin typeface="微软雅黑" panose="020B0503020204020204" pitchFamily="34" charset="-122"/>
                <a:ea typeface="微软雅黑" panose="020B0503020204020204" pitchFamily="34" charset="-122"/>
              </a:rPr>
              <a:t>Esc</a:t>
            </a:r>
            <a:r>
              <a:rPr lang="zh-CN" altLang="en-US" sz="2000" dirty="0">
                <a:solidFill>
                  <a:srgbClr val="4C6062"/>
                </a:solidFill>
                <a:latin typeface="微软雅黑" panose="020B0503020204020204" pitchFamily="34" charset="-122"/>
                <a:ea typeface="微软雅黑" panose="020B0503020204020204" pitchFamily="34" charset="-122"/>
              </a:rPr>
              <a:t>键可以从输入模式退回命令模式。</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种基本工作模式的转换如图所示。</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2-5  </a:t>
            </a:r>
            <a:r>
              <a:rPr lang="zh-CN" altLang="en-US" dirty="0"/>
              <a:t>熟练使用</a:t>
            </a:r>
            <a:r>
              <a:rPr lang="en-US" altLang="zh-CN" dirty="0"/>
              <a:t>vim</a:t>
            </a:r>
            <a:r>
              <a:rPr lang="zh-CN" altLang="en-US" dirty="0"/>
              <a:t>编辑器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89375" y="3568771"/>
            <a:ext cx="3927694" cy="222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103823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 </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a:solidFill>
                  <a:srgbClr val="4C6062"/>
                </a:solidFill>
                <a:latin typeface="微软雅黑" panose="020B0503020204020204" pitchFamily="34" charset="-122"/>
                <a:ea typeface="微软雅黑" panose="020B0503020204020204" pitchFamily="34" charset="-122"/>
              </a:rPr>
              <a:t>vim</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具体见教材表格里参数说明。</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2-5  </a:t>
            </a:r>
            <a:r>
              <a:rPr lang="zh-CN" altLang="en-US" dirty="0"/>
              <a:t>熟练使用</a:t>
            </a:r>
            <a:r>
              <a:rPr lang="en-US" altLang="zh-CN" dirty="0"/>
              <a:t>vim</a:t>
            </a:r>
            <a:r>
              <a:rPr lang="zh-CN" altLang="en-US" dirty="0"/>
              <a:t>编辑器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0" name="TextBox 1"/>
          <p:cNvSpPr txBox="1"/>
          <p:nvPr/>
        </p:nvSpPr>
        <p:spPr>
          <a:xfrm>
            <a:off x="5123624" y="4281352"/>
            <a:ext cx="3294172"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项目实录：使用</a:t>
            </a:r>
            <a:r>
              <a:rPr lang="en-US" altLang="zh-CN" sz="1900" dirty="0">
                <a:solidFill>
                  <a:srgbClr val="656D8D"/>
                </a:solidFill>
                <a:latin typeface="Microsoft YaHei UI" panose="020B0503020204020204" pitchFamily="18" charset="-122"/>
                <a:cs typeface="Microsoft YaHei UI" panose="020B0503020204020204" pitchFamily="18" charset="-122"/>
              </a:rPr>
              <a:t>Linux</a:t>
            </a:r>
            <a:r>
              <a:rPr lang="zh-CN" altLang="en-US" sz="1900" dirty="0">
                <a:solidFill>
                  <a:srgbClr val="656D8D"/>
                </a:solidFill>
                <a:latin typeface="Microsoft YaHei UI" panose="020B0503020204020204" pitchFamily="18" charset="-122"/>
                <a:cs typeface="Microsoft YaHei UI" panose="020B0503020204020204" pitchFamily="18" charset="-122"/>
              </a:rPr>
              <a:t>基本命令</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60249" y="2058194"/>
            <a:ext cx="10496725" cy="3817257"/>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421378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完成案例练习</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① 在</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tmp</a:t>
            </a:r>
            <a:r>
              <a:rPr lang="zh-CN" altLang="en-US" sz="1800" dirty="0">
                <a:solidFill>
                  <a:srgbClr val="4C6062"/>
                </a:solidFill>
                <a:latin typeface="微软雅黑" panose="020B0503020204020204" pitchFamily="34" charset="-122"/>
                <a:ea typeface="微软雅黑" panose="020B0503020204020204" pitchFamily="34" charset="-122"/>
              </a:rPr>
              <a:t>目录下建立一个名为</a:t>
            </a:r>
            <a:r>
              <a:rPr lang="en-US" altLang="zh-CN" sz="1800" dirty="0" err="1">
                <a:solidFill>
                  <a:srgbClr val="4C6062"/>
                </a:solidFill>
                <a:latin typeface="微软雅黑" panose="020B0503020204020204" pitchFamily="34" charset="-122"/>
                <a:ea typeface="微软雅黑" panose="020B0503020204020204" pitchFamily="34" charset="-122"/>
              </a:rPr>
              <a:t>mytest</a:t>
            </a:r>
            <a:r>
              <a:rPr lang="zh-CN" altLang="en-US" sz="1800" dirty="0">
                <a:solidFill>
                  <a:srgbClr val="4C6062"/>
                </a:solidFill>
                <a:latin typeface="微软雅黑" panose="020B0503020204020204" pitchFamily="34" charset="-122"/>
                <a:ea typeface="微软雅黑" panose="020B0503020204020204" pitchFamily="34" charset="-122"/>
              </a:rPr>
              <a:t>的目录，进入</a:t>
            </a:r>
            <a:r>
              <a:rPr lang="en-US" altLang="zh-CN" sz="1800" dirty="0" err="1">
                <a:solidFill>
                  <a:srgbClr val="4C6062"/>
                </a:solidFill>
                <a:latin typeface="微软雅黑" panose="020B0503020204020204" pitchFamily="34" charset="-122"/>
                <a:ea typeface="微软雅黑" panose="020B0503020204020204" pitchFamily="34" charset="-122"/>
              </a:rPr>
              <a:t>mytest</a:t>
            </a:r>
            <a:r>
              <a:rPr lang="zh-CN" altLang="en-US" sz="1800" dirty="0">
                <a:solidFill>
                  <a:srgbClr val="4C6062"/>
                </a:solidFill>
                <a:latin typeface="微软雅黑" panose="020B0503020204020204" pitchFamily="34" charset="-122"/>
                <a:ea typeface="微软雅黑" panose="020B0503020204020204" pitchFamily="34" charset="-122"/>
              </a:rPr>
              <a:t>目录当中。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② 将</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etc</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man_db.conf</a:t>
            </a:r>
            <a:r>
              <a:rPr lang="zh-CN" altLang="en-US" sz="1800" dirty="0">
                <a:solidFill>
                  <a:srgbClr val="4C6062"/>
                </a:solidFill>
                <a:latin typeface="微软雅黑" panose="020B0503020204020204" pitchFamily="34" charset="-122"/>
                <a:ea typeface="微软雅黑" panose="020B0503020204020204" pitchFamily="34" charset="-122"/>
              </a:rPr>
              <a:t>复制到上述目录下面，使用</a:t>
            </a:r>
            <a:r>
              <a:rPr lang="en-US" altLang="zh-CN" sz="1800" dirty="0">
                <a:solidFill>
                  <a:srgbClr val="4C6062"/>
                </a:solidFill>
                <a:latin typeface="微软雅黑" panose="020B0503020204020204" pitchFamily="34" charset="-122"/>
                <a:ea typeface="微软雅黑" panose="020B0503020204020204" pitchFamily="34" charset="-122"/>
              </a:rPr>
              <a:t>vim</a:t>
            </a:r>
            <a:r>
              <a:rPr lang="zh-CN" altLang="en-US" sz="1800" dirty="0">
                <a:solidFill>
                  <a:srgbClr val="4C6062"/>
                </a:solidFill>
                <a:latin typeface="微软雅黑" panose="020B0503020204020204" pitchFamily="34" charset="-122"/>
                <a:ea typeface="微软雅黑" panose="020B0503020204020204" pitchFamily="34" charset="-122"/>
              </a:rPr>
              <a:t>打开目录下的</a:t>
            </a:r>
            <a:r>
              <a:rPr lang="en-US" altLang="zh-CN" sz="1800" dirty="0" err="1">
                <a:solidFill>
                  <a:srgbClr val="4C6062"/>
                </a:solidFill>
                <a:latin typeface="微软雅黑" panose="020B0503020204020204" pitchFamily="34" charset="-122"/>
                <a:ea typeface="微软雅黑" panose="020B0503020204020204" pitchFamily="34" charset="-122"/>
              </a:rPr>
              <a:t>man_db.conf</a:t>
            </a:r>
            <a:r>
              <a:rPr lang="zh-CN" altLang="en-US" sz="1800" dirty="0">
                <a:solidFill>
                  <a:srgbClr val="4C6062"/>
                </a:solidFill>
                <a:latin typeface="微软雅黑" panose="020B0503020204020204" pitchFamily="34" charset="-122"/>
                <a:ea typeface="微软雅黑" panose="020B0503020204020204" pitchFamily="34" charset="-122"/>
              </a:rPr>
              <a:t>文件。</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③ 在</a:t>
            </a:r>
            <a:r>
              <a:rPr lang="en-US" altLang="zh-CN" sz="1800" dirty="0">
                <a:solidFill>
                  <a:srgbClr val="4C6062"/>
                </a:solidFill>
                <a:latin typeface="微软雅黑" panose="020B0503020204020204" pitchFamily="34" charset="-122"/>
                <a:ea typeface="微软雅黑" panose="020B0503020204020204" pitchFamily="34" charset="-122"/>
              </a:rPr>
              <a:t>vim</a:t>
            </a:r>
            <a:r>
              <a:rPr lang="zh-CN" altLang="en-US" sz="1800" dirty="0">
                <a:solidFill>
                  <a:srgbClr val="4C6062"/>
                </a:solidFill>
                <a:latin typeface="微软雅黑" panose="020B0503020204020204" pitchFamily="34" charset="-122"/>
                <a:ea typeface="微软雅黑" panose="020B0503020204020204" pitchFamily="34" charset="-122"/>
              </a:rPr>
              <a:t>中设定行号，移动到第</a:t>
            </a:r>
            <a:r>
              <a:rPr lang="en-US" altLang="zh-CN" sz="1800" dirty="0">
                <a:solidFill>
                  <a:srgbClr val="4C6062"/>
                </a:solidFill>
                <a:latin typeface="微软雅黑" panose="020B0503020204020204" pitchFamily="34" charset="-122"/>
                <a:ea typeface="微软雅黑" panose="020B0503020204020204" pitchFamily="34" charset="-122"/>
              </a:rPr>
              <a:t>58</a:t>
            </a:r>
            <a:r>
              <a:rPr lang="zh-CN" altLang="en-US" sz="1800" dirty="0">
                <a:solidFill>
                  <a:srgbClr val="4C6062"/>
                </a:solidFill>
                <a:latin typeface="微软雅黑" panose="020B0503020204020204" pitchFamily="34" charset="-122"/>
                <a:ea typeface="微软雅黑" panose="020B0503020204020204" pitchFamily="34" charset="-122"/>
              </a:rPr>
              <a:t>行，向右移动</a:t>
            </a:r>
            <a:r>
              <a:rPr lang="en-US" altLang="zh-CN" sz="1800" dirty="0">
                <a:solidFill>
                  <a:srgbClr val="4C6062"/>
                </a:solidFill>
                <a:latin typeface="微软雅黑" panose="020B0503020204020204" pitchFamily="34" charset="-122"/>
                <a:ea typeface="微软雅黑" panose="020B0503020204020204" pitchFamily="34" charset="-122"/>
              </a:rPr>
              <a:t>15</a:t>
            </a:r>
            <a:r>
              <a:rPr lang="zh-CN" altLang="en-US" sz="1800" dirty="0">
                <a:solidFill>
                  <a:srgbClr val="4C6062"/>
                </a:solidFill>
                <a:latin typeface="微软雅黑" panose="020B0503020204020204" pitchFamily="34" charset="-122"/>
                <a:ea typeface="微软雅黑" panose="020B0503020204020204" pitchFamily="34" charset="-122"/>
              </a:rPr>
              <a:t>个字符，请问你看到的该行前面</a:t>
            </a:r>
            <a:r>
              <a:rPr lang="en-US" altLang="zh-CN" sz="1800" dirty="0">
                <a:solidFill>
                  <a:srgbClr val="4C6062"/>
                </a:solidFill>
                <a:latin typeface="微软雅黑" panose="020B0503020204020204" pitchFamily="34" charset="-122"/>
                <a:ea typeface="微软雅黑" panose="020B0503020204020204" pitchFamily="34" charset="-122"/>
              </a:rPr>
              <a:t>15</a:t>
            </a:r>
            <a:r>
              <a:rPr lang="zh-CN" altLang="en-US" sz="1800" dirty="0">
                <a:solidFill>
                  <a:srgbClr val="4C6062"/>
                </a:solidFill>
                <a:latin typeface="微软雅黑" panose="020B0503020204020204" pitchFamily="34" charset="-122"/>
                <a:ea typeface="微软雅黑" panose="020B0503020204020204" pitchFamily="34" charset="-122"/>
              </a:rPr>
              <a:t>个字母组合是什么？</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④ 移动到第一行，并且向下查找“</a:t>
            </a:r>
            <a:r>
              <a:rPr lang="en-US" altLang="zh-CN" sz="1800" dirty="0" err="1">
                <a:solidFill>
                  <a:srgbClr val="4C6062"/>
                </a:solidFill>
                <a:latin typeface="微软雅黑" panose="020B0503020204020204" pitchFamily="34" charset="-122"/>
                <a:ea typeface="微软雅黑" panose="020B0503020204020204" pitchFamily="34" charset="-122"/>
              </a:rPr>
              <a:t>gzip</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字符串，请问它在第几行？</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⑤ 将</a:t>
            </a:r>
            <a:r>
              <a:rPr lang="en-US" altLang="zh-CN" sz="1800" dirty="0">
                <a:solidFill>
                  <a:srgbClr val="4C6062"/>
                </a:solidFill>
                <a:latin typeface="微软雅黑" panose="020B0503020204020204" pitchFamily="34" charset="-122"/>
                <a:ea typeface="微软雅黑" panose="020B0503020204020204" pitchFamily="34" charset="-122"/>
              </a:rPr>
              <a:t>50</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100</a:t>
            </a:r>
            <a:r>
              <a:rPr lang="zh-CN" altLang="en-US" sz="1800" dirty="0">
                <a:solidFill>
                  <a:srgbClr val="4C6062"/>
                </a:solidFill>
                <a:latin typeface="微软雅黑" panose="020B0503020204020204" pitchFamily="34" charset="-122"/>
                <a:ea typeface="微软雅黑" panose="020B0503020204020204" pitchFamily="34" charset="-122"/>
              </a:rPr>
              <a:t>行的</a:t>
            </a:r>
            <a:r>
              <a:rPr lang="en-US" altLang="zh-CN" sz="1800" dirty="0">
                <a:solidFill>
                  <a:srgbClr val="4C6062"/>
                </a:solidFill>
                <a:latin typeface="微软雅黑" panose="020B0503020204020204" pitchFamily="34" charset="-122"/>
                <a:ea typeface="微软雅黑" panose="020B0503020204020204" pitchFamily="34" charset="-122"/>
              </a:rPr>
              <a:t>man</a:t>
            </a:r>
            <a:r>
              <a:rPr lang="zh-CN" altLang="en-US" sz="1800" dirty="0">
                <a:solidFill>
                  <a:srgbClr val="4C6062"/>
                </a:solidFill>
                <a:latin typeface="微软雅黑" panose="020B0503020204020204" pitchFamily="34" charset="-122"/>
                <a:ea typeface="微软雅黑" panose="020B0503020204020204" pitchFamily="34" charset="-122"/>
              </a:rPr>
              <a:t>字符串改为大写</a:t>
            </a:r>
            <a:r>
              <a:rPr lang="en-US" altLang="zh-CN" sz="1800" dirty="0">
                <a:solidFill>
                  <a:srgbClr val="4C6062"/>
                </a:solidFill>
                <a:latin typeface="微软雅黑" panose="020B0503020204020204" pitchFamily="34" charset="-122"/>
                <a:ea typeface="微软雅黑" panose="020B0503020204020204" pitchFamily="34" charset="-122"/>
              </a:rPr>
              <a:t>MAN</a:t>
            </a:r>
            <a:r>
              <a:rPr lang="zh-CN" altLang="en-US" sz="1800" dirty="0">
                <a:solidFill>
                  <a:srgbClr val="4C6062"/>
                </a:solidFill>
                <a:latin typeface="微软雅黑" panose="020B0503020204020204" pitchFamily="34" charset="-122"/>
                <a:ea typeface="微软雅黑" panose="020B0503020204020204" pitchFamily="34" charset="-122"/>
              </a:rPr>
              <a:t>字符串，并且逐个询问是否需要修改，如何操作？如果在筛选过程中一直按“</a:t>
            </a:r>
            <a:r>
              <a:rPr lang="en-US" altLang="zh-CN" sz="1800" dirty="0">
                <a:solidFill>
                  <a:srgbClr val="4C6062"/>
                </a:solidFill>
                <a:latin typeface="微软雅黑" panose="020B0503020204020204" pitchFamily="34" charset="-122"/>
                <a:ea typeface="微软雅黑" panose="020B0503020204020204" pitchFamily="34" charset="-122"/>
              </a:rPr>
              <a:t>y”</a:t>
            </a:r>
            <a:r>
              <a:rPr lang="zh-CN" altLang="en-US" sz="1800" dirty="0">
                <a:solidFill>
                  <a:srgbClr val="4C6062"/>
                </a:solidFill>
                <a:latin typeface="微软雅黑" panose="020B0503020204020204" pitchFamily="34" charset="-122"/>
                <a:ea typeface="微软雅黑" panose="020B0503020204020204" pitchFamily="34" charset="-122"/>
              </a:rPr>
              <a:t>键，结果会在最后一行出现改变了多少个</a:t>
            </a:r>
            <a:r>
              <a:rPr lang="en-US" altLang="zh-CN" sz="1800" dirty="0">
                <a:solidFill>
                  <a:srgbClr val="4C6062"/>
                </a:solidFill>
                <a:latin typeface="微软雅黑" panose="020B0503020204020204" pitchFamily="34" charset="-122"/>
                <a:ea typeface="微软雅黑" panose="020B0503020204020204" pitchFamily="34" charset="-122"/>
              </a:rPr>
              <a:t>man</a:t>
            </a:r>
            <a:r>
              <a:rPr lang="zh-CN" altLang="en-US" sz="1800" dirty="0">
                <a:solidFill>
                  <a:srgbClr val="4C6062"/>
                </a:solidFill>
                <a:latin typeface="微软雅黑" panose="020B0503020204020204" pitchFamily="34" charset="-122"/>
                <a:ea typeface="微软雅黑" panose="020B0503020204020204" pitchFamily="34" charset="-122"/>
              </a:rPr>
              <a:t>的说明，请回答一共替换了多少个</a:t>
            </a:r>
            <a:r>
              <a:rPr lang="en-US" altLang="zh-CN" sz="1800" dirty="0">
                <a:solidFill>
                  <a:srgbClr val="4C6062"/>
                </a:solidFill>
                <a:latin typeface="微软雅黑" panose="020B0503020204020204" pitchFamily="34" charset="-122"/>
                <a:ea typeface="微软雅黑" panose="020B0503020204020204" pitchFamily="34" charset="-122"/>
              </a:rPr>
              <a:t>man</a:t>
            </a:r>
            <a:r>
              <a:rPr lang="zh-CN" altLang="en-US" sz="1800" dirty="0">
                <a:solidFill>
                  <a:srgbClr val="4C6062"/>
                </a:solidFill>
                <a:latin typeface="微软雅黑" panose="020B0503020204020204" pitchFamily="34" charset="-122"/>
                <a:ea typeface="微软雅黑" panose="020B0503020204020204" pitchFamily="34" charset="-122"/>
              </a:rPr>
              <a:t>。</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2-5  </a:t>
            </a:r>
            <a:r>
              <a:rPr lang="zh-CN" altLang="en-US" dirty="0"/>
              <a:t>熟练使用</a:t>
            </a:r>
            <a:r>
              <a:rPr lang="en-US" altLang="zh-CN" dirty="0"/>
              <a:t>vim</a:t>
            </a:r>
            <a:r>
              <a:rPr lang="zh-CN" altLang="en-US" dirty="0"/>
              <a:t>编辑器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60249" y="2058194"/>
            <a:ext cx="10496725" cy="2849385"/>
          </a:xfrm>
          <a:prstGeom prst="rect">
            <a:avLst/>
          </a:prstGeom>
          <a:solidFill>
            <a:srgbClr val="64C44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0249" y="1448594"/>
            <a:ext cx="10496725" cy="338278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 </a:t>
            </a:r>
            <a:r>
              <a:rPr lang="zh-CN" altLang="en-US" sz="2000" dirty="0">
                <a:solidFill>
                  <a:srgbClr val="4C6062"/>
                </a:solidFill>
                <a:latin typeface="微软雅黑" panose="020B0503020204020204" pitchFamily="34" charset="-122"/>
                <a:ea typeface="微软雅黑" panose="020B0503020204020204" pitchFamily="34" charset="-122"/>
              </a:rPr>
              <a:t>完成案例练习</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⑥ 修改完之后，突然反悔了，要全部复原，有哪些方法？ </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⑦ 需要复制</a:t>
            </a:r>
            <a:r>
              <a:rPr lang="en-US" altLang="zh-CN" sz="1800" dirty="0">
                <a:solidFill>
                  <a:srgbClr val="4C6062"/>
                </a:solidFill>
                <a:latin typeface="微软雅黑" panose="020B0503020204020204" pitchFamily="34" charset="-122"/>
                <a:ea typeface="微软雅黑" panose="020B0503020204020204" pitchFamily="34" charset="-122"/>
              </a:rPr>
              <a:t>65</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73</a:t>
            </a:r>
            <a:r>
              <a:rPr lang="zh-CN" altLang="en-US" sz="1800" dirty="0">
                <a:solidFill>
                  <a:srgbClr val="4C6062"/>
                </a:solidFill>
                <a:latin typeface="微软雅黑" panose="020B0503020204020204" pitchFamily="34" charset="-122"/>
                <a:ea typeface="微软雅黑" panose="020B0503020204020204" pitchFamily="34" charset="-122"/>
              </a:rPr>
              <a:t>这</a:t>
            </a:r>
            <a:r>
              <a:rPr lang="en-US" altLang="zh-CN" sz="1800" dirty="0">
                <a:solidFill>
                  <a:srgbClr val="4C6062"/>
                </a:solidFill>
                <a:latin typeface="微软雅黑" panose="020B0503020204020204" pitchFamily="34" charset="-122"/>
                <a:ea typeface="微软雅黑" panose="020B0503020204020204" pitchFamily="34" charset="-122"/>
              </a:rPr>
              <a:t>9</a:t>
            </a:r>
            <a:r>
              <a:rPr lang="zh-CN" altLang="en-US" sz="1800" dirty="0">
                <a:solidFill>
                  <a:srgbClr val="4C6062"/>
                </a:solidFill>
                <a:latin typeface="微软雅黑" panose="020B0503020204020204" pitchFamily="34" charset="-122"/>
                <a:ea typeface="微软雅黑" panose="020B0503020204020204" pitchFamily="34" charset="-122"/>
              </a:rPr>
              <a:t>行的内容，并且粘贴到最后一行之后。</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⑧ 删除</a:t>
            </a:r>
            <a:r>
              <a:rPr lang="en-US" altLang="zh-CN" sz="1800" dirty="0">
                <a:solidFill>
                  <a:srgbClr val="4C6062"/>
                </a:solidFill>
                <a:latin typeface="微软雅黑" panose="020B0503020204020204" pitchFamily="34" charset="-122"/>
                <a:ea typeface="微软雅黑" panose="020B0503020204020204" pitchFamily="34" charset="-122"/>
              </a:rPr>
              <a:t>23</a:t>
            </a: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28</a:t>
            </a:r>
            <a:r>
              <a:rPr lang="zh-CN" altLang="en-US" sz="1800" dirty="0">
                <a:solidFill>
                  <a:srgbClr val="4C6062"/>
                </a:solidFill>
                <a:latin typeface="微软雅黑" panose="020B0503020204020204" pitchFamily="34" charset="-122"/>
                <a:ea typeface="微软雅黑" panose="020B0503020204020204" pitchFamily="34" charset="-122"/>
              </a:rPr>
              <a:t>行的开头为</a:t>
            </a:r>
            <a:r>
              <a:rPr lang="en-US" altLang="zh-CN" sz="1800" dirty="0">
                <a:solidFill>
                  <a:srgbClr val="4C6062"/>
                </a:solidFill>
                <a:latin typeface="微软雅黑" panose="020B0503020204020204" pitchFamily="34" charset="-122"/>
                <a:ea typeface="微软雅黑" panose="020B0503020204020204" pitchFamily="34" charset="-122"/>
              </a:rPr>
              <a:t>#</a:t>
            </a:r>
            <a:r>
              <a:rPr lang="zh-CN" altLang="en-US" sz="1800" dirty="0">
                <a:solidFill>
                  <a:srgbClr val="4C6062"/>
                </a:solidFill>
                <a:latin typeface="微软雅黑" panose="020B0503020204020204" pitchFamily="34" charset="-122"/>
                <a:ea typeface="微软雅黑" panose="020B0503020204020204" pitchFamily="34" charset="-122"/>
              </a:rPr>
              <a:t>符号的批注数据，如何操作？</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⑨ 将这个文件另存成一个</a:t>
            </a:r>
            <a:r>
              <a:rPr lang="en-US" altLang="zh-CN" sz="1800" dirty="0" err="1">
                <a:solidFill>
                  <a:srgbClr val="4C6062"/>
                </a:solidFill>
                <a:latin typeface="微软雅黑" panose="020B0503020204020204" pitchFamily="34" charset="-122"/>
                <a:ea typeface="微软雅黑" panose="020B0503020204020204" pitchFamily="34" charset="-122"/>
              </a:rPr>
              <a:t>man.test.config</a:t>
            </a:r>
            <a:r>
              <a:rPr lang="zh-CN" altLang="en-US" sz="1800" dirty="0">
                <a:solidFill>
                  <a:srgbClr val="4C6062"/>
                </a:solidFill>
                <a:latin typeface="微软雅黑" panose="020B0503020204020204" pitchFamily="34" charset="-122"/>
                <a:ea typeface="微软雅黑" panose="020B0503020204020204" pitchFamily="34" charset="-122"/>
              </a:rPr>
              <a:t>的文件。</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⑩ 到第</a:t>
            </a:r>
            <a:r>
              <a:rPr lang="en-US" altLang="zh-CN" sz="1800" dirty="0">
                <a:solidFill>
                  <a:srgbClr val="4C6062"/>
                </a:solidFill>
                <a:latin typeface="微软雅黑" panose="020B0503020204020204" pitchFamily="34" charset="-122"/>
                <a:ea typeface="微软雅黑" panose="020B0503020204020204" pitchFamily="34" charset="-122"/>
              </a:rPr>
              <a:t>27</a:t>
            </a:r>
            <a:r>
              <a:rPr lang="zh-CN" altLang="en-US" sz="1800" dirty="0">
                <a:solidFill>
                  <a:srgbClr val="4C6062"/>
                </a:solidFill>
                <a:latin typeface="微软雅黑" panose="020B0503020204020204" pitchFamily="34" charset="-122"/>
                <a:ea typeface="微软雅黑" panose="020B0503020204020204" pitchFamily="34" charset="-122"/>
              </a:rPr>
              <a:t>行，并且删除</a:t>
            </a:r>
            <a:r>
              <a:rPr lang="en-US" altLang="zh-CN" sz="1800" dirty="0">
                <a:solidFill>
                  <a:srgbClr val="4C6062"/>
                </a:solidFill>
                <a:latin typeface="微软雅黑" panose="020B0503020204020204" pitchFamily="34" charset="-122"/>
                <a:ea typeface="微软雅黑" panose="020B0503020204020204" pitchFamily="34" charset="-122"/>
              </a:rPr>
              <a:t>8</a:t>
            </a:r>
            <a:r>
              <a:rPr lang="zh-CN" altLang="en-US" sz="1800" dirty="0">
                <a:solidFill>
                  <a:srgbClr val="4C6062"/>
                </a:solidFill>
                <a:latin typeface="微软雅黑" panose="020B0503020204020204" pitchFamily="34" charset="-122"/>
                <a:ea typeface="微软雅黑" panose="020B0503020204020204" pitchFamily="34" charset="-122"/>
              </a:rPr>
              <a:t>个字符，结果出现的第一个单词是什么？在第一行新增一行，该行内容输入“</a:t>
            </a:r>
            <a:r>
              <a:rPr lang="en-US" altLang="zh-CN" sz="1800" dirty="0">
                <a:solidFill>
                  <a:srgbClr val="4C6062"/>
                </a:solidFill>
                <a:latin typeface="微软雅黑" panose="020B0503020204020204" pitchFamily="34" charset="-122"/>
                <a:ea typeface="微软雅黑" panose="020B0503020204020204" pitchFamily="34" charset="-122"/>
              </a:rPr>
              <a:t>I am a student...”</a:t>
            </a:r>
            <a:r>
              <a:rPr lang="zh-CN" altLang="en-US" sz="1800" dirty="0">
                <a:solidFill>
                  <a:srgbClr val="4C6062"/>
                </a:solidFill>
                <a:latin typeface="微软雅黑" panose="020B0503020204020204" pitchFamily="34" charset="-122"/>
                <a:ea typeface="微软雅黑" panose="020B0503020204020204" pitchFamily="34" charset="-122"/>
              </a:rPr>
              <a:t>；然后存盘后离开。</a:t>
            </a:r>
            <a:endParaRPr lang="zh-CN" altLang="en-US" sz="18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zh-CN" altLang="en-US" dirty="0"/>
              <a:t>任务</a:t>
            </a:r>
            <a:r>
              <a:rPr lang="en-US" altLang="zh-CN" dirty="0"/>
              <a:t>2-5  </a:t>
            </a:r>
            <a:r>
              <a:rPr lang="zh-CN" altLang="en-US" dirty="0"/>
              <a:t>熟练使用</a:t>
            </a:r>
            <a:r>
              <a:rPr lang="en-US" altLang="zh-CN" dirty="0"/>
              <a:t>vim</a:t>
            </a:r>
            <a:r>
              <a:rPr lang="zh-CN" altLang="en-US" dirty="0"/>
              <a:t>编辑器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08639" y="4234151"/>
            <a:ext cx="4040125"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项目实施</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3294172"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项目实录：使用</a:t>
            </a:r>
            <a:r>
              <a:rPr kumimoji="0" lang="en-US" altLang="zh-CN"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Linux</a:t>
            </a: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基本命令</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9962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视频学习</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熟练使用统信</a:t>
            </a:r>
            <a:r>
              <a:rPr lang="en-US" altLang="zh-CN" dirty="0"/>
              <a:t>UOS V20</a:t>
            </a:r>
            <a:r>
              <a:rPr lang="zh-CN" altLang="en-US" dirty="0"/>
              <a:t>基本命令</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四、重要说明</a:t>
            </a:r>
            <a:endParaRPr lang="zh-CN" altLang="en-US" dirty="0"/>
          </a:p>
        </p:txBody>
      </p:sp>
      <p:sp>
        <p:nvSpPr>
          <p:cNvPr id="7" name="文本框 1"/>
          <p:cNvSpPr txBox="1"/>
          <p:nvPr/>
        </p:nvSpPr>
        <p:spPr>
          <a:xfrm>
            <a:off x="373902" y="1143794"/>
            <a:ext cx="8849473" cy="6447919"/>
          </a:xfrm>
          <a:prstGeom prst="rect">
            <a:avLst/>
          </a:prstGeom>
          <a:noFill/>
        </p:spPr>
        <p:txBody>
          <a:bodyPr wrap="square" rtlCol="0" anchor="t">
            <a:spAutoFit/>
          </a:bodyPr>
          <a:lstStyle/>
          <a:p>
            <a:pPr indent="266700">
              <a:lnSpc>
                <a:spcPct val="150000"/>
              </a:lnSpc>
              <a:spcBef>
                <a:spcPts val="360"/>
              </a:spcBef>
              <a:spcAft>
                <a:spcPts val="240"/>
              </a:spcAft>
            </a:pPr>
            <a:r>
              <a:rPr lang="zh-CN" altLang="en-US" kern="100" dirty="0">
                <a:latin typeface="+mn-ea"/>
                <a:cs typeface="Times New Roman" panose="02020603050405020304" pitchFamily="18" charset="0"/>
              </a:rPr>
              <a:t>订购教材后请向作者索要含电子教案、微课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课堂慕课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项目实录视频、课件、课标、授课计划、项目任务单、试卷等的备课包。</a:t>
            </a:r>
            <a:endParaRPr lang="zh-CN" altLang="en-US"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全套资源提供群： </a:t>
            </a:r>
            <a:r>
              <a:rPr lang="en-US" altLang="zh-CN" sz="2800" b="1" kern="100" dirty="0">
                <a:solidFill>
                  <a:srgbClr val="FF0000"/>
                </a:solidFill>
                <a:latin typeface="+mn-ea"/>
                <a:cs typeface="Times New Roman" panose="02020603050405020304" pitchFamily="18" charset="0"/>
              </a:rPr>
              <a:t>414901724</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作者</a:t>
            </a:r>
            <a:r>
              <a:rPr lang="en-US" altLang="zh-CN" kern="100" dirty="0">
                <a:latin typeface="+mn-ea"/>
                <a:cs typeface="Times New Roman" panose="02020603050405020304" pitchFamily="18" charset="0"/>
              </a:rPr>
              <a:t>QQ</a:t>
            </a:r>
            <a:r>
              <a:rPr lang="zh-CN" altLang="en-US" kern="100" dirty="0">
                <a:latin typeface="+mn-ea"/>
                <a:cs typeface="Times New Roman" panose="02020603050405020304" pitchFamily="18" charset="0"/>
              </a:rPr>
              <a:t>：</a:t>
            </a:r>
            <a:r>
              <a:rPr lang="en-US" altLang="zh-CN" sz="2800" b="1" kern="100" dirty="0">
                <a:solidFill>
                  <a:srgbClr val="FF0000"/>
                </a:solidFill>
                <a:latin typeface="+mn-ea"/>
                <a:cs typeface="Times New Roman" panose="02020603050405020304" pitchFamily="18" charset="0"/>
              </a:rPr>
              <a:t>68433059</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教材：</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en-US" altLang="zh-CN" kern="100" dirty="0">
                <a:latin typeface="+mn-ea"/>
                <a:cs typeface="Times New Roman" panose="02020603050405020304" pitchFamily="18" charset="0"/>
              </a:rPr>
              <a:t>ISBN</a:t>
            </a:r>
            <a:r>
              <a:rPr lang="zh-CN" altLang="en-US" kern="100" dirty="0">
                <a:latin typeface="+mn-ea"/>
                <a:cs typeface="Times New Roman" panose="02020603050405020304" pitchFamily="18" charset="0"/>
              </a:rPr>
              <a:t>：</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微信扫码关注</a:t>
            </a:r>
            <a:r>
              <a:rPr lang="zh-CN" altLang="en-US" sz="2800" b="1" kern="100" dirty="0">
                <a:solidFill>
                  <a:srgbClr val="FF0000"/>
                </a:solidFill>
                <a:latin typeface="+mn-ea"/>
                <a:cs typeface="Times New Roman" panose="02020603050405020304" pitchFamily="18" charset="0"/>
              </a:rPr>
              <a:t>“规划教材”“计算机优秀教材”</a:t>
            </a:r>
            <a:r>
              <a:rPr lang="zh-CN" altLang="en-US" kern="100" dirty="0">
                <a:latin typeface="+mn-ea"/>
                <a:cs typeface="Times New Roman" panose="02020603050405020304" pitchFamily="18" charset="0"/>
              </a:rPr>
              <a:t>，时刻关注新书出版、资源提供和更新！随时可免费寄您公众号上的样书：</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p:txBody>
      </p:sp>
      <p:sp>
        <p:nvSpPr>
          <p:cNvPr id="8" name="Freeform 3"/>
          <p:cNvSpPr/>
          <p:nvPr/>
        </p:nvSpPr>
        <p:spPr>
          <a:xfrm rot="10800000">
            <a:off x="1146336" y="9151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3440" y="1143794"/>
            <a:ext cx="2670735" cy="2670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75" y="3967165"/>
            <a:ext cx="27432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了解</a:t>
            </a:r>
            <a:r>
              <a:rPr lang="en-US" altLang="zh-CN" dirty="0"/>
              <a:t>UOS</a:t>
            </a:r>
            <a:r>
              <a:rPr lang="zh-CN" altLang="en-US" dirty="0"/>
              <a:t>命令特点</a:t>
            </a:r>
            <a:endParaRPr lang="zh-CN" altLang="en-US" dirty="0"/>
          </a:p>
        </p:txBody>
      </p:sp>
      <p:sp>
        <p:nvSpPr>
          <p:cNvPr id="2" name="文本框 1"/>
          <p:cNvSpPr txBox="1"/>
          <p:nvPr/>
        </p:nvSpPr>
        <p:spPr>
          <a:xfrm>
            <a:off x="917576" y="1570517"/>
            <a:ext cx="10363200" cy="4192943"/>
          </a:xfrm>
          <a:prstGeom prst="rect">
            <a:avLst/>
          </a:prstGeom>
          <a:noFill/>
        </p:spPr>
        <p:txBody>
          <a:bodyPr wrap="square" rtlCol="0" anchor="t">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在统信</a:t>
            </a:r>
            <a:r>
              <a:rPr lang="en-US" altLang="zh-CN" sz="2000" dirty="0">
                <a:solidFill>
                  <a:srgbClr val="4C6062"/>
                </a:solidFill>
                <a:latin typeface="微软雅黑" panose="020B0503020204020204" pitchFamily="34" charset="-122"/>
                <a:ea typeface="微软雅黑" panose="020B0503020204020204" pitchFamily="34" charset="-122"/>
              </a:rPr>
              <a:t>UOS</a:t>
            </a:r>
            <a:r>
              <a:rPr lang="zh-CN" altLang="en-US" sz="2000" dirty="0">
                <a:solidFill>
                  <a:srgbClr val="4C6062"/>
                </a:solidFill>
                <a:latin typeface="微软雅黑" panose="020B0503020204020204" pitchFamily="34" charset="-122"/>
                <a:ea typeface="微软雅黑" panose="020B0503020204020204" pitchFamily="34" charset="-122"/>
              </a:rPr>
              <a:t>操作系统中，命令区分大小写。在命令行中，可以使用“</a:t>
            </a:r>
            <a:r>
              <a:rPr lang="en-US" altLang="zh-CN" sz="2000" dirty="0">
                <a:solidFill>
                  <a:srgbClr val="4C6062"/>
                </a:solidFill>
                <a:latin typeface="微软雅黑" panose="020B0503020204020204" pitchFamily="34" charset="-122"/>
                <a:ea typeface="微软雅黑" panose="020B0503020204020204" pitchFamily="34" charset="-122"/>
              </a:rPr>
              <a:t>Tab”</a:t>
            </a:r>
            <a:r>
              <a:rPr lang="zh-CN" altLang="en-US" sz="2000" dirty="0">
                <a:solidFill>
                  <a:srgbClr val="4C6062"/>
                </a:solidFill>
                <a:latin typeface="微软雅黑" panose="020B0503020204020204" pitchFamily="34" charset="-122"/>
                <a:ea typeface="微软雅黑" panose="020B0503020204020204" pitchFamily="34" charset="-122"/>
              </a:rPr>
              <a:t>键来自动补齐命令，即可以只输入命令的前几个字母，然后按“</a:t>
            </a:r>
            <a:r>
              <a:rPr lang="en-US" altLang="zh-CN" sz="2000" dirty="0">
                <a:solidFill>
                  <a:srgbClr val="4C6062"/>
                </a:solidFill>
                <a:latin typeface="微软雅黑" panose="020B0503020204020204" pitchFamily="34" charset="-122"/>
                <a:ea typeface="微软雅黑" panose="020B0503020204020204" pitchFamily="34" charset="-122"/>
              </a:rPr>
              <a:t>Tab”</a:t>
            </a:r>
            <a:r>
              <a:rPr lang="zh-CN" altLang="en-US" sz="2000" dirty="0">
                <a:solidFill>
                  <a:srgbClr val="4C6062"/>
                </a:solidFill>
                <a:latin typeface="微软雅黑" panose="020B0503020204020204" pitchFamily="34" charset="-122"/>
                <a:ea typeface="微软雅黑" panose="020B0503020204020204" pitchFamily="34" charset="-122"/>
              </a:rPr>
              <a:t>键。</a:t>
            </a:r>
            <a:r>
              <a:rPr lang="en-US" altLang="zh-CN"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按“</a:t>
            </a:r>
            <a:r>
              <a:rPr lang="en-US" altLang="zh-CN" sz="2000" dirty="0">
                <a:solidFill>
                  <a:srgbClr val="4C6062"/>
                </a:solidFill>
                <a:latin typeface="微软雅黑" panose="020B0503020204020204" pitchFamily="34" charset="-122"/>
                <a:ea typeface="微软雅黑" panose="020B0503020204020204" pitchFamily="34" charset="-122"/>
              </a:rPr>
              <a:t>Tab”</a:t>
            </a:r>
            <a:r>
              <a:rPr lang="zh-CN" altLang="en-US" sz="2000" dirty="0">
                <a:solidFill>
                  <a:srgbClr val="4C6062"/>
                </a:solidFill>
                <a:latin typeface="微软雅黑" panose="020B0503020204020204" pitchFamily="34" charset="-122"/>
                <a:ea typeface="微软雅黑" panose="020B0503020204020204" pitchFamily="34" charset="-122"/>
              </a:rPr>
              <a:t>键时，如果系统只找到一个与输入字符相匹配的目录或文件，则自动补齐；如果没有匹配的内容或有多个相匹配的名字，系统将发出警鸣声，再按一下“</a:t>
            </a:r>
            <a:r>
              <a:rPr lang="en-US" altLang="zh-CN" sz="2000" dirty="0">
                <a:solidFill>
                  <a:srgbClr val="4C6062"/>
                </a:solidFill>
                <a:latin typeface="微软雅黑" panose="020B0503020204020204" pitchFamily="34" charset="-122"/>
                <a:ea typeface="微软雅黑" panose="020B0503020204020204" pitchFamily="34" charset="-122"/>
              </a:rPr>
              <a:t>Tab”</a:t>
            </a:r>
            <a:r>
              <a:rPr lang="zh-CN" altLang="en-US" sz="2000" dirty="0">
                <a:solidFill>
                  <a:srgbClr val="4C6062"/>
                </a:solidFill>
                <a:latin typeface="微软雅黑" panose="020B0503020204020204" pitchFamily="34" charset="-122"/>
                <a:ea typeface="微软雅黑" panose="020B0503020204020204" pitchFamily="34" charset="-122"/>
              </a:rPr>
              <a:t>键将列出所有相匹配的内容（如果有的话），以供用户选择。</a:t>
            </a:r>
            <a:endParaRPr lang="zh-CN" altLang="en-US"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例如，在命令提示符后输入“</a:t>
            </a:r>
            <a:r>
              <a:rPr lang="en-US" altLang="zh-CN" sz="2000" dirty="0" err="1">
                <a:solidFill>
                  <a:srgbClr val="4C6062"/>
                </a:solidFill>
                <a:latin typeface="微软雅黑" panose="020B0503020204020204" pitchFamily="34" charset="-122"/>
                <a:ea typeface="微软雅黑" panose="020B0503020204020204" pitchFamily="34" charset="-122"/>
              </a:rPr>
              <a:t>mou</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，然后按“</a:t>
            </a:r>
            <a:r>
              <a:rPr lang="en-US" altLang="zh-CN" sz="2000" dirty="0">
                <a:solidFill>
                  <a:srgbClr val="4C6062"/>
                </a:solidFill>
                <a:latin typeface="微软雅黑" panose="020B0503020204020204" pitchFamily="34" charset="-122"/>
                <a:ea typeface="微软雅黑" panose="020B0503020204020204" pitchFamily="34" charset="-122"/>
              </a:rPr>
              <a:t>Tab”</a:t>
            </a:r>
            <a:r>
              <a:rPr lang="zh-CN" altLang="en-US" sz="2000" dirty="0">
                <a:solidFill>
                  <a:srgbClr val="4C6062"/>
                </a:solidFill>
                <a:latin typeface="微软雅黑" panose="020B0503020204020204" pitchFamily="34" charset="-122"/>
                <a:ea typeface="微软雅黑" panose="020B0503020204020204" pitchFamily="34" charset="-122"/>
              </a:rPr>
              <a:t>键，系统将自动补全该命令为“</a:t>
            </a:r>
            <a:r>
              <a:rPr lang="en-US" altLang="zh-CN" sz="2000" dirty="0">
                <a:solidFill>
                  <a:srgbClr val="4C6062"/>
                </a:solidFill>
                <a:latin typeface="微软雅黑" panose="020B0503020204020204" pitchFamily="34" charset="-122"/>
                <a:ea typeface="微软雅黑" panose="020B0503020204020204" pitchFamily="34" charset="-122"/>
              </a:rPr>
              <a:t>mount”</a:t>
            </a:r>
            <a:r>
              <a:rPr lang="zh-CN" altLang="en-US" sz="2000" dirty="0">
                <a:solidFill>
                  <a:srgbClr val="4C6062"/>
                </a:solidFill>
                <a:latin typeface="微软雅黑" panose="020B0503020204020204" pitchFamily="34" charset="-122"/>
                <a:ea typeface="微软雅黑" panose="020B0503020204020204" pitchFamily="34" charset="-122"/>
              </a:rPr>
              <a:t>；如果在命令提示符后只输入“</a:t>
            </a:r>
            <a:r>
              <a:rPr lang="en-US" altLang="zh-CN" sz="2000" dirty="0" err="1">
                <a:solidFill>
                  <a:srgbClr val="4C6062"/>
                </a:solidFill>
                <a:latin typeface="微软雅黑" panose="020B0503020204020204" pitchFamily="34" charset="-122"/>
                <a:ea typeface="微软雅黑" panose="020B0503020204020204" pitchFamily="34" charset="-122"/>
              </a:rPr>
              <a:t>mo</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，然后按“</a:t>
            </a:r>
            <a:r>
              <a:rPr lang="en-US" altLang="zh-CN" sz="2000" dirty="0">
                <a:solidFill>
                  <a:srgbClr val="4C6062"/>
                </a:solidFill>
                <a:latin typeface="微软雅黑" panose="020B0503020204020204" pitchFamily="34" charset="-122"/>
                <a:ea typeface="微软雅黑" panose="020B0503020204020204" pitchFamily="34" charset="-122"/>
              </a:rPr>
              <a:t>Tab”</a:t>
            </a:r>
            <a:r>
              <a:rPr lang="zh-CN" altLang="en-US" sz="2000" dirty="0">
                <a:solidFill>
                  <a:srgbClr val="4C6062"/>
                </a:solidFill>
                <a:latin typeface="微软雅黑" panose="020B0503020204020204" pitchFamily="34" charset="-122"/>
                <a:ea typeface="微软雅黑" panose="020B0503020204020204" pitchFamily="34" charset="-122"/>
              </a:rPr>
              <a:t>键，此时将警鸣一声，再次按“</a:t>
            </a:r>
            <a:r>
              <a:rPr lang="en-US" altLang="zh-CN" sz="2000" dirty="0">
                <a:solidFill>
                  <a:srgbClr val="4C6062"/>
                </a:solidFill>
                <a:latin typeface="微软雅黑" panose="020B0503020204020204" pitchFamily="34" charset="-122"/>
                <a:ea typeface="微软雅黑" panose="020B0503020204020204" pitchFamily="34" charset="-122"/>
              </a:rPr>
              <a:t>Tab”</a:t>
            </a:r>
            <a:r>
              <a:rPr lang="zh-CN" altLang="en-US" sz="2000" dirty="0">
                <a:solidFill>
                  <a:srgbClr val="4C6062"/>
                </a:solidFill>
                <a:latin typeface="微软雅黑" panose="020B0503020204020204" pitchFamily="34" charset="-122"/>
                <a:ea typeface="微软雅黑" panose="020B0503020204020204" pitchFamily="34" charset="-122"/>
              </a:rPr>
              <a:t>键，系统将显示所有以“</a:t>
            </a:r>
            <a:r>
              <a:rPr lang="en-US" altLang="zh-CN" sz="2000" dirty="0" err="1">
                <a:solidFill>
                  <a:srgbClr val="4C6062"/>
                </a:solidFill>
                <a:latin typeface="微软雅黑" panose="020B0503020204020204" pitchFamily="34" charset="-122"/>
                <a:ea typeface="微软雅黑" panose="020B0503020204020204" pitchFamily="34" charset="-122"/>
              </a:rPr>
              <a:t>mo</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开头的命令。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后台运行程序</a:t>
            </a:r>
            <a:endParaRPr lang="zh-CN" altLang="en-US" dirty="0"/>
          </a:p>
        </p:txBody>
      </p:sp>
      <p:sp>
        <p:nvSpPr>
          <p:cNvPr id="2" name="文本框 1"/>
          <p:cNvSpPr txBox="1"/>
          <p:nvPr/>
        </p:nvSpPr>
        <p:spPr>
          <a:xfrm>
            <a:off x="917575" y="1753394"/>
            <a:ext cx="9888772" cy="2346283"/>
          </a:xfrm>
          <a:prstGeom prst="rect">
            <a:avLst/>
          </a:prstGeom>
          <a:noFill/>
        </p:spPr>
        <p:txBody>
          <a:bodyPr wrap="square" rtlCol="0" anchor="t">
            <a:spAutoFit/>
          </a:bodyPr>
          <a:lstStyle/>
          <a:p>
            <a:pPr>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       一个文本控制台或一个仿真终端在同一时刻只能运行一个程序或命令，在执行结束前，一般不能进行其他操作。此时可采用将程序在后台执行的方式，以释放控制台或终端，使其仍能进行其他操作。</a:t>
            </a:r>
            <a:endParaRPr lang="en-US" altLang="zh-CN" sz="2000" dirty="0">
              <a:solidFill>
                <a:srgbClr val="4C6062"/>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要使程序以后台方式执行，只需在要执行的命令后跟上一个“</a:t>
            </a:r>
            <a:r>
              <a:rPr lang="en-US" altLang="zh-CN" sz="2000" dirty="0">
                <a:solidFill>
                  <a:srgbClr val="4C6062"/>
                </a:solidFill>
                <a:latin typeface="微软雅黑" panose="020B0503020204020204" pitchFamily="34" charset="-122"/>
                <a:ea typeface="微软雅黑" panose="020B0503020204020204" pitchFamily="34" charset="-122"/>
              </a:rPr>
              <a:t>&amp;”</a:t>
            </a:r>
            <a:r>
              <a:rPr lang="zh-CN" altLang="en-US" sz="2000" dirty="0">
                <a:solidFill>
                  <a:srgbClr val="4C6062"/>
                </a:solidFill>
                <a:latin typeface="微软雅黑" panose="020B0503020204020204" pitchFamily="34" charset="-122"/>
                <a:ea typeface="微软雅黑" panose="020B0503020204020204" pitchFamily="34" charset="-122"/>
              </a:rPr>
              <a:t>符号即可，如“</a:t>
            </a:r>
            <a:r>
              <a:rPr lang="en-US" altLang="zh-CN" sz="2000" dirty="0">
                <a:solidFill>
                  <a:srgbClr val="4C6062"/>
                </a:solidFill>
                <a:latin typeface="微软雅黑" panose="020B0503020204020204" pitchFamily="34" charset="-122"/>
                <a:ea typeface="微软雅黑" panose="020B0503020204020204" pitchFamily="34" charset="-122"/>
              </a:rPr>
              <a:t>top &amp;”</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0" name="TextBox 1"/>
          <p:cNvSpPr txBox="1"/>
          <p:nvPr/>
        </p:nvSpPr>
        <p:spPr>
          <a:xfrm>
            <a:off x="5123624" y="4281352"/>
            <a:ext cx="3294172"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项目实录：使用</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Linux</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基本命令</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15346</Words>
  <Application>WPS 演示</Application>
  <PresentationFormat>自定义</PresentationFormat>
  <Paragraphs>825</Paragraphs>
  <Slides>65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65</vt:i4>
      </vt:variant>
    </vt:vector>
  </HeadingPairs>
  <TitlesOfParts>
    <vt:vector size="79" baseType="lpstr">
      <vt:lpstr>Arial</vt:lpstr>
      <vt:lpstr>宋体</vt:lpstr>
      <vt:lpstr>Wingdings</vt:lpstr>
      <vt:lpstr>微软雅黑</vt:lpstr>
      <vt:lpstr>Arial Unicode MS</vt:lpstr>
      <vt:lpstr>Microsoft YaHei UI</vt:lpstr>
      <vt:lpstr>Times New Roman</vt:lpstr>
      <vt:lpstr>方正书宋简体</vt:lpstr>
      <vt:lpstr>华文仿宋</vt:lpstr>
      <vt:lpstr>仿宋</vt:lpstr>
      <vt:lpstr>Calibri</vt:lpstr>
      <vt:lpstr>Arial</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一、项目知识准备</vt:lpstr>
      <vt:lpstr>一、项目知识准备</vt:lpstr>
      <vt:lpstr>PowerPoint 演示文稿</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PowerPoint 演示文稿</vt:lpstr>
      <vt:lpstr>四、项目实录</vt:lpstr>
      <vt:lpstr>四、重要说明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251</cp:revision>
  <dcterms:created xsi:type="dcterms:W3CDTF">2006-08-16T00:00:00Z</dcterms:created>
  <dcterms:modified xsi:type="dcterms:W3CDTF">2026-03-07T01:29:53Z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8923A8E48C7B40059B4BC446F58173E9_12</vt:lpwstr>
  </property>
</Properties>
</file>